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 id="2147483669" r:id="rId5"/>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9144000" cy="5143500" type="screen16x9"/>
  <p:notesSz cx="6858000" cy="9144000"/>
  <p:embeddedFontLst>
    <p:embeddedFont>
      <p:font typeface="Century Gothic" panose="020B0502020202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81A924-C3B1-4A43-BCCF-AAA9C58AAFE9}">
  <a:tblStyle styleId="{5F81A924-C3B1-4A43-BCCF-AAA9C58AAF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132" y="1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font" Target="fonts/font3.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4.fntdata"/><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KER Mark [Southern River College]" userId="528937f1-e0e3-4bb2-8fd0-7e06c1154cbb" providerId="ADAL" clId="{F478CE48-075F-43C6-8CC0-A11765B00C86}"/>
    <pc:docChg chg="modSld">
      <pc:chgData name="BAKER Mark [Southern River College]" userId="528937f1-e0e3-4bb2-8fd0-7e06c1154cbb" providerId="ADAL" clId="{F478CE48-075F-43C6-8CC0-A11765B00C86}" dt="2022-10-09T12:17:54.149" v="7" actId="20577"/>
      <pc:docMkLst>
        <pc:docMk/>
      </pc:docMkLst>
      <pc:sldChg chg="modSp mod">
        <pc:chgData name="BAKER Mark [Southern River College]" userId="528937f1-e0e3-4bb2-8fd0-7e06c1154cbb" providerId="ADAL" clId="{F478CE48-075F-43C6-8CC0-A11765B00C86}" dt="2022-10-09T12:17:26.624" v="6" actId="20577"/>
        <pc:sldMkLst>
          <pc:docMk/>
          <pc:sldMk cId="0" sldId="270"/>
        </pc:sldMkLst>
        <pc:spChg chg="mod">
          <ac:chgData name="BAKER Mark [Southern River College]" userId="528937f1-e0e3-4bb2-8fd0-7e06c1154cbb" providerId="ADAL" clId="{F478CE48-075F-43C6-8CC0-A11765B00C86}" dt="2022-10-09T12:17:26.624" v="6" actId="20577"/>
          <ac:spMkLst>
            <pc:docMk/>
            <pc:sldMk cId="0" sldId="270"/>
            <ac:spMk id="261" creationId="{00000000-0000-0000-0000-000000000000}"/>
          </ac:spMkLst>
        </pc:spChg>
      </pc:sldChg>
      <pc:sldChg chg="modSp mod">
        <pc:chgData name="BAKER Mark [Southern River College]" userId="528937f1-e0e3-4bb2-8fd0-7e06c1154cbb" providerId="ADAL" clId="{F478CE48-075F-43C6-8CC0-A11765B00C86}" dt="2022-10-09T12:17:54.149" v="7" actId="20577"/>
        <pc:sldMkLst>
          <pc:docMk/>
          <pc:sldMk cId="0" sldId="277"/>
        </pc:sldMkLst>
        <pc:spChg chg="mod">
          <ac:chgData name="BAKER Mark [Southern River College]" userId="528937f1-e0e3-4bb2-8fd0-7e06c1154cbb" providerId="ADAL" clId="{F478CE48-075F-43C6-8CC0-A11765B00C86}" dt="2022-10-09T12:17:54.149" v="7" actId="20577"/>
          <ac:spMkLst>
            <pc:docMk/>
            <pc:sldMk cId="0" sldId="277"/>
            <ac:spMk id="32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e5c105cef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a2269687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a2269687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a2269687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a2269687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a2269687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a2269687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a283634e7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a283634e7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e5c105c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e5c105c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a10895e4f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a10895e4f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a10895e4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a10895e4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a10895e4f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a10895e4f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a10895e4f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a10895e4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a10895e4f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a10895e4f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5ea84692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5ea8469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a10895e4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a10895e4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a10895e4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a10895e4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a10895e4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a10895e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a10895e4f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a10895e4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a10895e4f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a10895e4f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a10895e4f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a10895e4f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60" name="Google Shape;60;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1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6" name="Google Shape;66;p1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6" name="Google Shape;7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8" name="Google Shape;78;p14"/>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9" name="Google Shape;79;p14"/>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80"/>
        <p:cNvGrpSpPr/>
        <p:nvPr/>
      </p:nvGrpSpPr>
      <p:grpSpPr>
        <a:xfrm>
          <a:off x="0" y="0"/>
          <a:ext cx="0" cy="0"/>
          <a:chOff x="0" y="0"/>
          <a:chExt cx="0" cy="0"/>
        </a:xfrm>
      </p:grpSpPr>
      <p:sp>
        <p:nvSpPr>
          <p:cNvPr id="81" name="Google Shape;8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1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3" name="Google Shape;83;p1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4"/>
        <p:cNvGrpSpPr/>
        <p:nvPr/>
      </p:nvGrpSpPr>
      <p:grpSpPr>
        <a:xfrm>
          <a:off x="0" y="0"/>
          <a:ext cx="0" cy="0"/>
          <a:chOff x="0" y="0"/>
          <a:chExt cx="0" cy="0"/>
        </a:xfrm>
      </p:grpSpPr>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7" name="Google Shape;87;p1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0" name="Google Shape;90;p1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91"/>
        <p:cNvGrpSpPr/>
        <p:nvPr/>
      </p:nvGrpSpPr>
      <p:grpSpPr>
        <a:xfrm>
          <a:off x="0" y="0"/>
          <a:ext cx="0" cy="0"/>
          <a:chOff x="0" y="0"/>
          <a:chExt cx="0" cy="0"/>
        </a:xfrm>
      </p:grpSpPr>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1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4" name="Google Shape;94;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6" name="Google Shape;96;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7"/>
        <p:cNvGrpSpPr/>
        <p:nvPr/>
      </p:nvGrpSpPr>
      <p:grpSpPr>
        <a:xfrm>
          <a:off x="0" y="0"/>
          <a:ext cx="0" cy="0"/>
          <a:chOff x="0" y="0"/>
          <a:chExt cx="0" cy="0"/>
        </a:xfrm>
      </p:grpSpPr>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9" name="Google Shape;99;p1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0" name="Google Shape;100;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2" name="Google Shape;102;p1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3"/>
        <p:cNvGrpSpPr/>
        <p:nvPr/>
      </p:nvGrpSpPr>
      <p:grpSpPr>
        <a:xfrm>
          <a:off x="0" y="0"/>
          <a:ext cx="0" cy="0"/>
          <a:chOff x="0" y="0"/>
          <a:chExt cx="0" cy="0"/>
        </a:xfrm>
      </p:grpSpPr>
      <p:sp>
        <p:nvSpPr>
          <p:cNvPr id="104" name="Google Shape;10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6" name="Google Shape;106;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8" name="Google Shape;108;p1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9"/>
        <p:cNvGrpSpPr/>
        <p:nvPr/>
      </p:nvGrpSpPr>
      <p:grpSpPr>
        <a:xfrm>
          <a:off x="0" y="0"/>
          <a:ext cx="0" cy="0"/>
          <a:chOff x="0" y="0"/>
          <a:chExt cx="0" cy="0"/>
        </a:xfrm>
      </p:grpSpPr>
      <p:sp>
        <p:nvSpPr>
          <p:cNvPr id="110" name="Google Shape;11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1" name="Google Shape;111;p2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2" name="Google Shape;112;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4" name="Google Shape;114;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5"/>
        <p:cNvGrpSpPr/>
        <p:nvPr/>
      </p:nvGrpSpPr>
      <p:grpSpPr>
        <a:xfrm>
          <a:off x="0" y="0"/>
          <a:ext cx="0" cy="0"/>
          <a:chOff x="0" y="0"/>
          <a:chExt cx="0" cy="0"/>
        </a:xfrm>
      </p:grpSpPr>
      <p:sp>
        <p:nvSpPr>
          <p:cNvPr id="116" name="Google Shape;11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7" name="Google Shape;117;p2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8" name="Google Shape;118;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0" name="Google Shape;120;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8" name="Google Shape;18;p3"/>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3" name="Google Shape;123;p2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4" name="Google Shape;124;p2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6" name="Google Shape;126;p2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5" name="Google Shape;25;p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6" name="Google Shape;36;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5"/>
        <p:cNvGrpSpPr/>
        <p:nvPr/>
      </p:nvGrpSpPr>
      <p:grpSpPr>
        <a:xfrm>
          <a:off x="0" y="0"/>
          <a:ext cx="0" cy="0"/>
          <a:chOff x="0" y="0"/>
          <a:chExt cx="0" cy="0"/>
        </a:xfrm>
      </p:grpSpPr>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8" name="Google Shape;48;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4" name="Google Shape;54;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1" name="Google Shape;71;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72" name="Google Shape;7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73" name="Google Shape;73;p13"/>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hyperlink" Target="http://www.youtube.com/watch?v=uIjNfZbUYu8"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3">
            <a:alphaModFix amt="32000"/>
          </a:blip>
          <a:srcRect t="15033" b="15040"/>
          <a:stretch/>
        </p:blipFill>
        <p:spPr>
          <a:xfrm>
            <a:off x="0" y="0"/>
            <a:ext cx="9143999" cy="5143497"/>
          </a:xfrm>
          <a:prstGeom prst="rect">
            <a:avLst/>
          </a:prstGeom>
          <a:noFill/>
          <a:ln w="9525" cap="flat" cmpd="sng">
            <a:solidFill>
              <a:schemeClr val="dk2"/>
            </a:solidFill>
            <a:prstDash val="solid"/>
            <a:round/>
            <a:headEnd type="none" w="sm" len="sm"/>
            <a:tailEnd type="none" w="sm" len="sm"/>
          </a:ln>
        </p:spPr>
      </p:pic>
      <p:sp>
        <p:nvSpPr>
          <p:cNvPr id="132" name="Google Shape;132;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500"/>
              <a:t>CONTACT &amp; NON-CONTACT FORCES</a:t>
            </a:r>
            <a:endParaRPr sz="5500"/>
          </a:p>
        </p:txBody>
      </p:sp>
      <p:sp>
        <p:nvSpPr>
          <p:cNvPr id="133" name="Google Shape;133;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compare contact and non-contact forces.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body" idx="1"/>
          </p:nvPr>
        </p:nvSpPr>
        <p:spPr>
          <a:xfrm>
            <a:off x="463825" y="2804575"/>
            <a:ext cx="5198100" cy="2012400"/>
          </a:xfrm>
          <a:prstGeom prst="rect">
            <a:avLst/>
          </a:prstGeom>
        </p:spPr>
        <p:txBody>
          <a:bodyPr spcFirstLastPara="1" wrap="square" lIns="91425" tIns="91425" rIns="91425" bIns="91425" anchor="ctr" anchorCtr="0">
            <a:noAutofit/>
          </a:bodyPr>
          <a:lstStyle/>
          <a:p>
            <a:pPr marL="457200" lvl="0" indent="-342900" algn="l" rtl="0">
              <a:spcBef>
                <a:spcPts val="1000"/>
              </a:spcBef>
              <a:spcAft>
                <a:spcPts val="0"/>
              </a:spcAft>
              <a:buSzPts val="1800"/>
              <a:buChar char="●"/>
            </a:pPr>
            <a:r>
              <a:rPr lang="en-GB"/>
              <a:t>We will define contact force.</a:t>
            </a:r>
            <a:endParaRPr/>
          </a:p>
          <a:p>
            <a:pPr marL="457200" lvl="0" indent="-342900" algn="l" rtl="0">
              <a:spcBef>
                <a:spcPts val="0"/>
              </a:spcBef>
              <a:spcAft>
                <a:spcPts val="0"/>
              </a:spcAft>
              <a:buSzPts val="1800"/>
              <a:buChar char="●"/>
            </a:pPr>
            <a:r>
              <a:rPr lang="en-GB"/>
              <a:t>We will define non-contact force.</a:t>
            </a:r>
            <a:endParaRPr/>
          </a:p>
          <a:p>
            <a:pPr marL="457200" lvl="0" indent="-342900" algn="l" rtl="0">
              <a:spcBef>
                <a:spcPts val="0"/>
              </a:spcBef>
              <a:spcAft>
                <a:spcPts val="0"/>
              </a:spcAft>
              <a:buSzPts val="1800"/>
              <a:buChar char="●"/>
            </a:pPr>
            <a:r>
              <a:rPr lang="en-GB"/>
              <a:t>We will explain the difference between contact and non-contact forces.</a:t>
            </a:r>
            <a:endParaRPr/>
          </a:p>
          <a:p>
            <a:pPr marL="457200" lvl="0" indent="-342900" algn="l" rtl="0">
              <a:spcBef>
                <a:spcPts val="0"/>
              </a:spcBef>
              <a:spcAft>
                <a:spcPts val="0"/>
              </a:spcAft>
              <a:buSzPts val="1800"/>
              <a:buChar char="●"/>
            </a:pPr>
            <a:r>
              <a:rPr lang="en-GB"/>
              <a:t>We will apply contact and non-contact forces to familiar examples.</a:t>
            </a:r>
            <a:endParaRPr/>
          </a:p>
        </p:txBody>
      </p:sp>
      <p:sp>
        <p:nvSpPr>
          <p:cNvPr id="210" name="Google Shape;210;p32"/>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t>We will compare contact and non-contact forces.</a:t>
            </a:r>
            <a:endParaRPr sz="3600"/>
          </a:p>
        </p:txBody>
      </p:sp>
      <p:graphicFrame>
        <p:nvGraphicFramePr>
          <p:cNvPr id="211" name="Google Shape;211;p32"/>
          <p:cNvGraphicFramePr/>
          <p:nvPr/>
        </p:nvGraphicFramePr>
        <p:xfrm>
          <a:off x="6693450" y="4023650"/>
          <a:ext cx="2134475" cy="877315"/>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2" name="Google Shape;212;p32"/>
          <p:cNvGraphicFramePr/>
          <p:nvPr/>
        </p:nvGraphicFramePr>
        <p:xfrm>
          <a:off x="7603350" y="229425"/>
          <a:ext cx="1224575" cy="350490"/>
        </p:xfrm>
        <a:graphic>
          <a:graphicData uri="http://schemas.openxmlformats.org/drawingml/2006/table">
            <a:tbl>
              <a:tblPr>
                <a:noFill/>
                <a:tableStyleId>{5F81A924-C3B1-4A43-BCCF-AAA9C58AAFE9}</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13" name="Google Shape;213;p32"/>
          <p:cNvGraphicFramePr/>
          <p:nvPr/>
        </p:nvGraphicFramePr>
        <p:xfrm>
          <a:off x="7603350" y="738925"/>
          <a:ext cx="1224575" cy="350490"/>
        </p:xfrm>
        <a:graphic>
          <a:graphicData uri="http://schemas.openxmlformats.org/drawingml/2006/table">
            <a:tbl>
              <a:tblPr>
                <a:noFill/>
                <a:tableStyleId>{5F81A924-C3B1-4A43-BCCF-AAA9C58AAFE9}</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body" idx="2"/>
          </p:nvPr>
        </p:nvSpPr>
        <p:spPr>
          <a:xfrm>
            <a:off x="552550" y="852700"/>
            <a:ext cx="6173700" cy="406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Forces are part of our daily lives as they make things move and stay still.</a:t>
            </a:r>
            <a:endParaRPr/>
          </a:p>
          <a:p>
            <a:pPr marL="0" lvl="0" indent="0" algn="l" rtl="0">
              <a:spcBef>
                <a:spcPts val="1600"/>
              </a:spcBef>
              <a:spcAft>
                <a:spcPts val="0"/>
              </a:spcAft>
              <a:buNone/>
            </a:pPr>
            <a:r>
              <a:rPr lang="en-GB"/>
              <a:t>Pushing and pulling are examples of forces acting to slow things down or speed them up.</a:t>
            </a:r>
            <a:endParaRPr/>
          </a:p>
          <a:p>
            <a:pPr marL="0" lvl="0" indent="0" algn="l" rtl="0">
              <a:spcBef>
                <a:spcPts val="1600"/>
              </a:spcBef>
              <a:spcAft>
                <a:spcPts val="1600"/>
              </a:spcAft>
              <a:buNone/>
            </a:pPr>
            <a:r>
              <a:rPr lang="en-GB"/>
              <a:t>What ways can you think of forces acting on an object? Does a force always need to be touching an object to have an effect?</a:t>
            </a:r>
            <a:endParaRPr/>
          </a:p>
        </p:txBody>
      </p:sp>
      <p:sp>
        <p:nvSpPr>
          <p:cNvPr id="219" name="Google Shape;219;p3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compare contact and non-contact forces.</a:t>
            </a:r>
            <a:endParaRPr/>
          </a:p>
        </p:txBody>
      </p:sp>
      <p:pic>
        <p:nvPicPr>
          <p:cNvPr id="220" name="Google Shape;220;p33"/>
          <p:cNvPicPr preferRelativeResize="0"/>
          <p:nvPr/>
        </p:nvPicPr>
        <p:blipFill rotWithShape="1">
          <a:blip r:embed="rId3">
            <a:alphaModFix/>
          </a:blip>
          <a:srcRect t="7813" b="7813"/>
          <a:stretch/>
        </p:blipFill>
        <p:spPr>
          <a:xfrm>
            <a:off x="6622575" y="852696"/>
            <a:ext cx="2277698" cy="1281205"/>
          </a:xfrm>
          <a:prstGeom prst="rect">
            <a:avLst/>
          </a:prstGeom>
          <a:noFill/>
          <a:ln w="9525" cap="flat" cmpd="sng">
            <a:solidFill>
              <a:schemeClr val="dk2"/>
            </a:solidFill>
            <a:prstDash val="solid"/>
            <a:round/>
            <a:headEnd type="none" w="sm" len="sm"/>
            <a:tailEnd type="none" w="sm" len="sm"/>
          </a:ln>
        </p:spPr>
      </p:pic>
      <p:grpSp>
        <p:nvGrpSpPr>
          <p:cNvPr id="221" name="Google Shape;221;p33"/>
          <p:cNvGrpSpPr/>
          <p:nvPr/>
        </p:nvGrpSpPr>
        <p:grpSpPr>
          <a:xfrm>
            <a:off x="6899825" y="2464225"/>
            <a:ext cx="2063173" cy="1788576"/>
            <a:chOff x="6899825" y="2464225"/>
            <a:chExt cx="2063173" cy="1788576"/>
          </a:xfrm>
        </p:grpSpPr>
        <p:pic>
          <p:nvPicPr>
            <p:cNvPr id="222" name="Google Shape;222;p33"/>
            <p:cNvPicPr preferRelativeResize="0"/>
            <p:nvPr/>
          </p:nvPicPr>
          <p:blipFill rotWithShape="1">
            <a:blip r:embed="rId4">
              <a:alphaModFix/>
            </a:blip>
            <a:srcRect l="35115" t="12507" b="12507"/>
            <a:stretch/>
          </p:blipFill>
          <p:spPr>
            <a:xfrm>
              <a:off x="6899825" y="2464225"/>
              <a:ext cx="2063173" cy="1788576"/>
            </a:xfrm>
            <a:prstGeom prst="rect">
              <a:avLst/>
            </a:prstGeom>
            <a:noFill/>
            <a:ln w="9525" cap="flat" cmpd="sng">
              <a:solidFill>
                <a:schemeClr val="dk2"/>
              </a:solidFill>
              <a:prstDash val="solid"/>
              <a:round/>
              <a:headEnd type="none" w="sm" len="sm"/>
              <a:tailEnd type="none" w="sm" len="sm"/>
            </a:ln>
          </p:spPr>
        </p:pic>
        <p:pic>
          <p:nvPicPr>
            <p:cNvPr id="223" name="Google Shape;223;p33"/>
            <p:cNvPicPr preferRelativeResize="0"/>
            <p:nvPr/>
          </p:nvPicPr>
          <p:blipFill>
            <a:blip r:embed="rId5">
              <a:alphaModFix/>
            </a:blip>
            <a:stretch>
              <a:fillRect/>
            </a:stretch>
          </p:blipFill>
          <p:spPr>
            <a:xfrm>
              <a:off x="7138150" y="3066425"/>
              <a:ext cx="890725" cy="8393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sp>
        <p:nvSpPr>
          <p:cNvPr id="229" name="Google Shape;229;p34"/>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force is a push, pull or twist created when two objects interact.</a:t>
            </a:r>
            <a:endParaRPr/>
          </a:p>
          <a:p>
            <a:pPr marL="0" lvl="0" indent="0" algn="l" rtl="0">
              <a:spcBef>
                <a:spcPts val="1600"/>
              </a:spcBef>
              <a:spcAft>
                <a:spcPts val="0"/>
              </a:spcAft>
              <a:buClr>
                <a:schemeClr val="dk1"/>
              </a:buClr>
              <a:buSzPts val="1100"/>
              <a:buFont typeface="Arial"/>
              <a:buNone/>
            </a:pPr>
            <a:r>
              <a:rPr lang="en-GB"/>
              <a:t>All forces (interactions) between objects can be placed into two groups:</a:t>
            </a:r>
            <a:endParaRPr/>
          </a:p>
          <a:p>
            <a:pPr marL="457200" lvl="0" indent="-342900" algn="l" rtl="0">
              <a:lnSpc>
                <a:spcPct val="200000"/>
              </a:lnSpc>
              <a:spcBef>
                <a:spcPts val="1600"/>
              </a:spcBef>
              <a:spcAft>
                <a:spcPts val="0"/>
              </a:spcAft>
              <a:buSzPts val="1800"/>
              <a:buAutoNum type="arabicPeriod"/>
            </a:pPr>
            <a:r>
              <a:rPr lang="en-GB" b="1"/>
              <a:t>Contact</a:t>
            </a:r>
            <a:r>
              <a:rPr lang="en-GB" b="1" baseline="-25000"/>
              <a:t>1</a:t>
            </a:r>
            <a:r>
              <a:rPr lang="en-GB"/>
              <a:t> forces</a:t>
            </a:r>
            <a:endParaRPr/>
          </a:p>
          <a:p>
            <a:pPr marL="457200" lvl="0" indent="-342900" algn="l" rtl="0">
              <a:lnSpc>
                <a:spcPct val="200000"/>
              </a:lnSpc>
              <a:spcBef>
                <a:spcPts val="1000"/>
              </a:spcBef>
              <a:spcAft>
                <a:spcPts val="0"/>
              </a:spcAft>
              <a:buSzPts val="1800"/>
              <a:buAutoNum type="arabicPeriod"/>
            </a:pPr>
            <a:r>
              <a:rPr lang="en-GB" b="1"/>
              <a:t>Non-contact</a:t>
            </a:r>
            <a:r>
              <a:rPr lang="en-GB" baseline="-25000"/>
              <a:t>2</a:t>
            </a:r>
            <a:r>
              <a:rPr lang="en-GB"/>
              <a:t> forces</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graphicFrame>
        <p:nvGraphicFramePr>
          <p:cNvPr id="230" name="Google Shape;230;p34"/>
          <p:cNvGraphicFramePr/>
          <p:nvPr/>
        </p:nvGraphicFramePr>
        <p:xfrm>
          <a:off x="6685300" y="852700"/>
          <a:ext cx="2142625" cy="187446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are the two groups that all forces can be divided into?</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Is a high-five a contact or non-contact force? Explain your answer.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31" name="Google Shape;231;p34"/>
          <p:cNvGraphicFramePr/>
          <p:nvPr/>
        </p:nvGraphicFramePr>
        <p:xfrm>
          <a:off x="6726250" y="3761875"/>
          <a:ext cx="2134475" cy="86862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touching</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 not touching</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32" name="Google Shape;232;p34"/>
          <p:cNvPicPr preferRelativeResize="0"/>
          <p:nvPr/>
        </p:nvPicPr>
        <p:blipFill>
          <a:blip r:embed="rId3">
            <a:alphaModFix/>
          </a:blip>
          <a:stretch>
            <a:fillRect/>
          </a:stretch>
        </p:blipFill>
        <p:spPr>
          <a:xfrm flipH="1">
            <a:off x="4049650" y="2445475"/>
            <a:ext cx="869040" cy="880050"/>
          </a:xfrm>
          <a:prstGeom prst="rect">
            <a:avLst/>
          </a:prstGeom>
          <a:noFill/>
          <a:ln>
            <a:noFill/>
          </a:ln>
        </p:spPr>
      </p:pic>
      <p:pic>
        <p:nvPicPr>
          <p:cNvPr id="233" name="Google Shape;233;p34"/>
          <p:cNvPicPr preferRelativeResize="0"/>
          <p:nvPr/>
        </p:nvPicPr>
        <p:blipFill>
          <a:blip r:embed="rId4">
            <a:alphaModFix/>
          </a:blip>
          <a:stretch>
            <a:fillRect/>
          </a:stretch>
        </p:blipFill>
        <p:spPr>
          <a:xfrm>
            <a:off x="3292400" y="2822650"/>
            <a:ext cx="1279600" cy="440176"/>
          </a:xfrm>
          <a:prstGeom prst="rect">
            <a:avLst/>
          </a:prstGeom>
          <a:noFill/>
          <a:ln>
            <a:noFill/>
          </a:ln>
        </p:spPr>
      </p:pic>
      <p:pic>
        <p:nvPicPr>
          <p:cNvPr id="234" name="Google Shape;234;p34"/>
          <p:cNvPicPr preferRelativeResize="0"/>
          <p:nvPr/>
        </p:nvPicPr>
        <p:blipFill>
          <a:blip r:embed="rId5">
            <a:alphaModFix/>
          </a:blip>
          <a:stretch>
            <a:fillRect/>
          </a:stretch>
        </p:blipFill>
        <p:spPr>
          <a:xfrm>
            <a:off x="2019775" y="3688275"/>
            <a:ext cx="1143000" cy="114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graphicFrame>
        <p:nvGraphicFramePr>
          <p:cNvPr id="240" name="Google Shape;240;p35"/>
          <p:cNvGraphicFramePr/>
          <p:nvPr/>
        </p:nvGraphicFramePr>
        <p:xfrm>
          <a:off x="6793300" y="266050"/>
          <a:ext cx="2142625" cy="204210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an example of a contact force acting on an object?</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Is the person in the picture below floating due to a contact or non-contact force?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1" name="Google Shape;241;p35"/>
          <p:cNvGraphicFramePr/>
          <p:nvPr/>
        </p:nvGraphicFramePr>
        <p:xfrm>
          <a:off x="6797375" y="4213500"/>
          <a:ext cx="2134475" cy="70098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touching</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2" name="Google Shape;242;p35"/>
          <p:cNvGraphicFramePr/>
          <p:nvPr/>
        </p:nvGraphicFramePr>
        <p:xfrm>
          <a:off x="552550" y="1958100"/>
          <a:ext cx="5999700" cy="3022325"/>
        </p:xfrm>
        <a:graphic>
          <a:graphicData uri="http://schemas.openxmlformats.org/drawingml/2006/table">
            <a:tbl>
              <a:tblPr>
                <a:noFill/>
                <a:tableStyleId>{5F81A924-C3B1-4A43-BCCF-AAA9C58AAFE9}</a:tableStyleId>
              </a:tblPr>
              <a:tblGrid>
                <a:gridCol w="2999850">
                  <a:extLst>
                    <a:ext uri="{9D8B030D-6E8A-4147-A177-3AD203B41FA5}">
                      <a16:colId xmlns:a16="http://schemas.microsoft.com/office/drawing/2014/main" val="20000"/>
                    </a:ext>
                  </a:extLst>
                </a:gridCol>
                <a:gridCol w="2999850">
                  <a:extLst>
                    <a:ext uri="{9D8B030D-6E8A-4147-A177-3AD203B41FA5}">
                      <a16:colId xmlns:a16="http://schemas.microsoft.com/office/drawing/2014/main" val="20001"/>
                    </a:ext>
                  </a:extLst>
                </a:gridCol>
              </a:tblGrid>
              <a:tr h="501475">
                <a:tc>
                  <a:txBody>
                    <a:bodyPr/>
                    <a:lstStyle/>
                    <a:p>
                      <a:pPr marL="0" lvl="0" indent="0" algn="l" rtl="0">
                        <a:spcBef>
                          <a:spcPts val="0"/>
                        </a:spcBef>
                        <a:spcAft>
                          <a:spcPts val="0"/>
                        </a:spcAft>
                        <a:buNone/>
                      </a:pPr>
                      <a:r>
                        <a:rPr lang="en-GB" sz="1600">
                          <a:latin typeface="Century Gothic"/>
                          <a:ea typeface="Century Gothic"/>
                          <a:cs typeface="Century Gothic"/>
                          <a:sym typeface="Century Gothic"/>
                        </a:rPr>
                        <a:t>Examples:</a:t>
                      </a:r>
                      <a:endParaRPr sz="16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600">
                          <a:latin typeface="Century Gothic"/>
                          <a:ea typeface="Century Gothic"/>
                          <a:cs typeface="Century Gothic"/>
                          <a:sym typeface="Century Gothic"/>
                        </a:rPr>
                        <a:t>Non-examples:</a:t>
                      </a: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2520850">
                <a:tc>
                  <a:txBody>
                    <a:bodyPr/>
                    <a:lstStyle/>
                    <a:p>
                      <a:pPr marL="0" lvl="0" indent="0" algn="l" rtl="0">
                        <a:spcBef>
                          <a:spcPts val="0"/>
                        </a:spcBef>
                        <a:spcAft>
                          <a:spcPts val="0"/>
                        </a:spcAft>
                        <a:buNone/>
                      </a:pPr>
                      <a:r>
                        <a:rPr lang="en-GB" sz="1600">
                          <a:latin typeface="Century Gothic"/>
                          <a:ea typeface="Century Gothic"/>
                          <a:cs typeface="Century Gothic"/>
                          <a:sym typeface="Century Gothic"/>
                        </a:rPr>
                        <a:t>Two objects (e.g. fire-lighting sticks) rubbing against each other.</a:t>
                      </a:r>
                      <a:endParaRPr sz="1600">
                        <a:latin typeface="Century Gothic"/>
                        <a:ea typeface="Century Gothic"/>
                        <a:cs typeface="Century Gothic"/>
                        <a:sym typeface="Century Gothic"/>
                      </a:endParaRPr>
                    </a:p>
                    <a:p>
                      <a:pPr marL="0" lvl="0" indent="0" algn="l" rtl="0">
                        <a:spcBef>
                          <a:spcPts val="0"/>
                        </a:spcBef>
                        <a:spcAft>
                          <a:spcPts val="0"/>
                        </a:spcAft>
                        <a:buNone/>
                      </a:pPr>
                      <a:endParaRPr sz="1600">
                        <a:latin typeface="Century Gothic"/>
                        <a:ea typeface="Century Gothic"/>
                        <a:cs typeface="Century Gothic"/>
                        <a:sym typeface="Century Gothic"/>
                      </a:endParaRPr>
                    </a:p>
                    <a:p>
                      <a:pPr marL="0" lvl="0" indent="0" algn="l" rtl="0">
                        <a:spcBef>
                          <a:spcPts val="0"/>
                        </a:spcBef>
                        <a:spcAft>
                          <a:spcPts val="0"/>
                        </a:spcAft>
                        <a:buNone/>
                      </a:pPr>
                      <a:r>
                        <a:rPr lang="en-GB" sz="1600">
                          <a:latin typeface="Century Gothic"/>
                          <a:ea typeface="Century Gothic"/>
                          <a:cs typeface="Century Gothic"/>
                          <a:sym typeface="Century Gothic"/>
                        </a:rPr>
                        <a:t>Boats float in water because the water is pushing up against the weight of the boat.</a:t>
                      </a:r>
                      <a:endParaRPr sz="16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600">
                          <a:latin typeface="Century Gothic"/>
                          <a:ea typeface="Century Gothic"/>
                          <a:cs typeface="Century Gothic"/>
                          <a:sym typeface="Century Gothic"/>
                        </a:rPr>
                        <a:t>Two magnets being attracted to each other.</a:t>
                      </a:r>
                      <a:endParaRPr sz="1600">
                        <a:latin typeface="Century Gothic"/>
                        <a:ea typeface="Century Gothic"/>
                        <a:cs typeface="Century Gothic"/>
                        <a:sym typeface="Century Gothic"/>
                      </a:endParaRPr>
                    </a:p>
                    <a:p>
                      <a:pPr marL="0" lvl="0" indent="0" algn="l" rtl="0">
                        <a:spcBef>
                          <a:spcPts val="0"/>
                        </a:spcBef>
                        <a:spcAft>
                          <a:spcPts val="0"/>
                        </a:spcAft>
                        <a:buNone/>
                      </a:pPr>
                      <a:endParaRPr sz="1600">
                        <a:latin typeface="Century Gothic"/>
                        <a:ea typeface="Century Gothic"/>
                        <a:cs typeface="Century Gothic"/>
                        <a:sym typeface="Century Gothic"/>
                      </a:endParaRPr>
                    </a:p>
                    <a:p>
                      <a:pPr marL="0" lvl="0" indent="0" algn="l" rtl="0">
                        <a:spcBef>
                          <a:spcPts val="0"/>
                        </a:spcBef>
                        <a:spcAft>
                          <a:spcPts val="0"/>
                        </a:spcAft>
                        <a:buNone/>
                      </a:pPr>
                      <a:r>
                        <a:rPr lang="en-GB" sz="1600">
                          <a:latin typeface="Century Gothic"/>
                          <a:ea typeface="Century Gothic"/>
                          <a:cs typeface="Century Gothic"/>
                          <a:sym typeface="Century Gothic"/>
                        </a:rPr>
                        <a:t>When you jump in the air and are pulled back towards the ground by gravity.</a:t>
                      </a: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bl>
          </a:graphicData>
        </a:graphic>
      </p:graphicFrame>
      <p:sp>
        <p:nvSpPr>
          <p:cNvPr id="243" name="Google Shape;243;p35"/>
          <p:cNvSpPr txBox="1">
            <a:spLocks noGrp="1"/>
          </p:cNvSpPr>
          <p:nvPr>
            <p:ph type="body" idx="2"/>
          </p:nvPr>
        </p:nvSpPr>
        <p:spPr>
          <a:xfrm>
            <a:off x="552550" y="852700"/>
            <a:ext cx="6173700" cy="98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Contact forces</a:t>
            </a:r>
            <a:r>
              <a:rPr lang="en-GB"/>
              <a:t> are forces that result when the two interacting objects are in physical contact</a:t>
            </a:r>
            <a:r>
              <a:rPr lang="en-GB" baseline="-25000"/>
              <a:t>1</a:t>
            </a:r>
            <a:r>
              <a:rPr lang="en-GB"/>
              <a:t>.</a:t>
            </a:r>
            <a:endParaRPr/>
          </a:p>
        </p:txBody>
      </p:sp>
      <p:pic>
        <p:nvPicPr>
          <p:cNvPr id="244" name="Google Shape;244;p35"/>
          <p:cNvPicPr preferRelativeResize="0"/>
          <p:nvPr/>
        </p:nvPicPr>
        <p:blipFill rotWithShape="1">
          <a:blip r:embed="rId3">
            <a:alphaModFix/>
          </a:blip>
          <a:srcRect l="32684" t="28943" r="24423" b="11926"/>
          <a:stretch/>
        </p:blipFill>
        <p:spPr>
          <a:xfrm>
            <a:off x="6789224" y="2253204"/>
            <a:ext cx="2142625" cy="1877647"/>
          </a:xfrm>
          <a:prstGeom prst="rect">
            <a:avLst/>
          </a:prstGeom>
          <a:noFill/>
          <a:ln w="9525" cap="flat" cmpd="sng">
            <a:solidFill>
              <a:schemeClr val="dk2"/>
            </a:solidFill>
            <a:prstDash val="solid"/>
            <a:round/>
            <a:headEnd type="none" w="sm" len="sm"/>
            <a:tailEnd type="none" w="sm" len="sm"/>
          </a:ln>
        </p:spPr>
      </p:pic>
      <p:pic>
        <p:nvPicPr>
          <p:cNvPr id="245" name="Google Shape;245;p35"/>
          <p:cNvPicPr preferRelativeResize="0"/>
          <p:nvPr/>
        </p:nvPicPr>
        <p:blipFill>
          <a:blip r:embed="rId4">
            <a:alphaModFix/>
          </a:blip>
          <a:stretch>
            <a:fillRect/>
          </a:stretch>
        </p:blipFill>
        <p:spPr>
          <a:xfrm>
            <a:off x="2407650" y="4074125"/>
            <a:ext cx="987350" cy="987350"/>
          </a:xfrm>
          <a:prstGeom prst="rect">
            <a:avLst/>
          </a:prstGeom>
          <a:noFill/>
          <a:ln>
            <a:noFill/>
          </a:ln>
        </p:spPr>
      </p:pic>
      <p:pic>
        <p:nvPicPr>
          <p:cNvPr id="246" name="Google Shape;246;p35"/>
          <p:cNvPicPr preferRelativeResize="0"/>
          <p:nvPr/>
        </p:nvPicPr>
        <p:blipFill>
          <a:blip r:embed="rId5">
            <a:alphaModFix/>
          </a:blip>
          <a:stretch>
            <a:fillRect/>
          </a:stretch>
        </p:blipFill>
        <p:spPr>
          <a:xfrm>
            <a:off x="4434588" y="3993125"/>
            <a:ext cx="1315047" cy="98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sp>
        <p:nvSpPr>
          <p:cNvPr id="252" name="Google Shape;252;p36"/>
          <p:cNvSpPr txBox="1">
            <a:spLocks noGrp="1"/>
          </p:cNvSpPr>
          <p:nvPr>
            <p:ph type="body" idx="2"/>
          </p:nvPr>
        </p:nvSpPr>
        <p:spPr>
          <a:xfrm>
            <a:off x="517975" y="734375"/>
            <a:ext cx="6010800" cy="11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Some forces are able to affect something from a distance. </a:t>
            </a:r>
            <a:r>
              <a:rPr lang="en-GB" b="1"/>
              <a:t>Non-contact forces</a:t>
            </a:r>
            <a:r>
              <a:rPr lang="en-GB"/>
              <a:t> are forces when the two interacting objects are </a:t>
            </a:r>
            <a:r>
              <a:rPr lang="en-GB" b="1" u="sng"/>
              <a:t>not</a:t>
            </a:r>
            <a:r>
              <a:rPr lang="en-GB"/>
              <a:t> in physical contact.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253" name="Google Shape;253;p36"/>
          <p:cNvGraphicFramePr/>
          <p:nvPr/>
        </p:nvGraphicFramePr>
        <p:xfrm>
          <a:off x="6685300" y="822750"/>
          <a:ext cx="2142625" cy="170682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a non-contact force?</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What is an example of a non-contact force acting on an object?</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54" name="Google Shape;254;p36"/>
          <p:cNvGraphicFramePr/>
          <p:nvPr/>
        </p:nvGraphicFramePr>
        <p:xfrm>
          <a:off x="552550" y="1958100"/>
          <a:ext cx="5941650" cy="2804100"/>
        </p:xfrm>
        <a:graphic>
          <a:graphicData uri="http://schemas.openxmlformats.org/drawingml/2006/table">
            <a:tbl>
              <a:tblPr>
                <a:noFill/>
                <a:tableStyleId>{5F81A924-C3B1-4A43-BCCF-AAA9C58AAFE9}</a:tableStyleId>
              </a:tblPr>
              <a:tblGrid>
                <a:gridCol w="2970825">
                  <a:extLst>
                    <a:ext uri="{9D8B030D-6E8A-4147-A177-3AD203B41FA5}">
                      <a16:colId xmlns:a16="http://schemas.microsoft.com/office/drawing/2014/main" val="20000"/>
                    </a:ext>
                  </a:extLst>
                </a:gridCol>
                <a:gridCol w="29708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sz="1600">
                          <a:latin typeface="Century Gothic"/>
                          <a:ea typeface="Century Gothic"/>
                          <a:cs typeface="Century Gothic"/>
                          <a:sym typeface="Century Gothic"/>
                        </a:rPr>
                        <a:t>Examples:</a:t>
                      </a:r>
                      <a:endParaRPr sz="16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600">
                          <a:latin typeface="Century Gothic"/>
                          <a:ea typeface="Century Gothic"/>
                          <a:cs typeface="Century Gothic"/>
                          <a:sym typeface="Century Gothic"/>
                        </a:rPr>
                        <a:t>Non-examples:</a:t>
                      </a: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600">
                          <a:solidFill>
                            <a:schemeClr val="dk1"/>
                          </a:solidFill>
                          <a:latin typeface="Century Gothic"/>
                          <a:ea typeface="Century Gothic"/>
                          <a:cs typeface="Century Gothic"/>
                          <a:sym typeface="Century Gothic"/>
                        </a:rPr>
                        <a:t>Water balloon falling from above someone and gravity pulls it towards the ground.</a:t>
                      </a:r>
                      <a:endParaRPr sz="16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6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GB" sz="1600">
                          <a:solidFill>
                            <a:schemeClr val="dk1"/>
                          </a:solidFill>
                          <a:latin typeface="Century Gothic"/>
                          <a:ea typeface="Century Gothic"/>
                          <a:cs typeface="Century Gothic"/>
                          <a:sym typeface="Century Gothic"/>
                        </a:rPr>
                        <a:t>Rubbing hair with a balloon and the hair becomes attracted to the balloon afterwards.</a:t>
                      </a:r>
                      <a:endParaRPr sz="1600">
                        <a:solidFill>
                          <a:schemeClr val="dk1"/>
                        </a:solidFill>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600">
                          <a:solidFill>
                            <a:schemeClr val="dk1"/>
                          </a:solidFill>
                          <a:latin typeface="Century Gothic"/>
                          <a:ea typeface="Century Gothic"/>
                          <a:cs typeface="Century Gothic"/>
                          <a:sym typeface="Century Gothic"/>
                        </a:rPr>
                        <a:t>Opening a door with your hand.</a:t>
                      </a:r>
                      <a:endParaRPr sz="16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6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GB" sz="1600">
                          <a:solidFill>
                            <a:schemeClr val="dk1"/>
                          </a:solidFill>
                          <a:latin typeface="Century Gothic"/>
                          <a:ea typeface="Century Gothic"/>
                          <a:cs typeface="Century Gothic"/>
                          <a:sym typeface="Century Gothic"/>
                        </a:rPr>
                        <a:t>Trying to run in thigh deep water and are slowing down from the water coming into contact with your legs.</a:t>
                      </a:r>
                      <a:endParaRPr sz="16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6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bl>
          </a:graphicData>
        </a:graphic>
      </p:graphicFrame>
      <p:pic>
        <p:nvPicPr>
          <p:cNvPr id="255" name="Google Shape;255;p36"/>
          <p:cNvPicPr preferRelativeResize="0"/>
          <p:nvPr/>
        </p:nvPicPr>
        <p:blipFill>
          <a:blip r:embed="rId3">
            <a:alphaModFix/>
          </a:blip>
          <a:stretch>
            <a:fillRect/>
          </a:stretch>
        </p:blipFill>
        <p:spPr>
          <a:xfrm>
            <a:off x="6692826" y="2571750"/>
            <a:ext cx="2127572" cy="1593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sp>
        <p:nvSpPr>
          <p:cNvPr id="261" name="Google Shape;261;p37"/>
          <p:cNvSpPr txBox="1">
            <a:spLocks noGrp="1"/>
          </p:cNvSpPr>
          <p:nvPr>
            <p:ph type="body" idx="2"/>
          </p:nvPr>
        </p:nvSpPr>
        <p:spPr>
          <a:xfrm>
            <a:off x="552550" y="1354025"/>
            <a:ext cx="6589800" cy="350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Would the following examples involve contact or non-contact forces?</a:t>
            </a:r>
            <a:endParaRPr dirty="0"/>
          </a:p>
          <a:p>
            <a:pPr marL="457200" lvl="0" indent="-342900" algn="l" rtl="0">
              <a:spcBef>
                <a:spcPts val="1600"/>
              </a:spcBef>
              <a:spcAft>
                <a:spcPts val="0"/>
              </a:spcAft>
              <a:buSzPts val="1800"/>
              <a:buAutoNum type="arabicPeriod"/>
            </a:pPr>
            <a:r>
              <a:rPr lang="en-GB" dirty="0"/>
              <a:t>A car using its brakes to slow down.  </a:t>
            </a:r>
            <a:endParaRPr dirty="0"/>
          </a:p>
          <a:p>
            <a:pPr marL="457200" lvl="0" indent="-342900" algn="l" rtl="0">
              <a:spcBef>
                <a:spcPts val="1600"/>
              </a:spcBef>
              <a:spcAft>
                <a:spcPts val="0"/>
              </a:spcAft>
              <a:buSzPts val="1800"/>
              <a:buAutoNum type="arabicPeriod"/>
            </a:pPr>
            <a:r>
              <a:rPr lang="en-GB" dirty="0"/>
              <a:t>A skydiver falling towards the Earth.</a:t>
            </a:r>
            <a:endParaRPr dirty="0"/>
          </a:p>
          <a:p>
            <a:pPr marL="457200" lvl="0" indent="-342900" algn="l" rtl="0">
              <a:spcBef>
                <a:spcPts val="1600"/>
              </a:spcBef>
              <a:spcAft>
                <a:spcPts val="0"/>
              </a:spcAft>
              <a:buSzPts val="1800"/>
              <a:buAutoNum type="arabicPeriod"/>
            </a:pPr>
            <a:r>
              <a:rPr lang="en-GB" dirty="0"/>
              <a:t>A basketballer making a slam-dunk.</a:t>
            </a:r>
            <a:endParaRPr dirty="0"/>
          </a:p>
          <a:p>
            <a:pPr marL="457200" lvl="0" indent="-342900" algn="l" rtl="0">
              <a:spcBef>
                <a:spcPts val="1600"/>
              </a:spcBef>
              <a:spcAft>
                <a:spcPts val="0"/>
              </a:spcAft>
              <a:buSzPts val="1800"/>
              <a:buAutoNum type="arabicPeriod"/>
            </a:pPr>
            <a:r>
              <a:rPr lang="en-GB" dirty="0"/>
              <a:t>Making water bend using a rod without the rod touching the water.</a:t>
            </a:r>
            <a:endParaRPr dirty="0"/>
          </a:p>
          <a:p>
            <a:pPr marL="457200" lvl="0" indent="-342900" algn="l" rtl="0">
              <a:spcBef>
                <a:spcPts val="1600"/>
              </a:spcBef>
              <a:spcAft>
                <a:spcPts val="0"/>
              </a:spcAft>
              <a:buSzPts val="1800"/>
              <a:buAutoNum type="arabicPeriod"/>
            </a:pPr>
            <a:r>
              <a:rPr lang="en-GB" dirty="0"/>
              <a:t>A tin can being attracted to a magnet.</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62" name="Google Shape;262;p37"/>
          <p:cNvSpPr/>
          <p:nvPr/>
        </p:nvSpPr>
        <p:spPr>
          <a:xfrm>
            <a:off x="552550" y="783275"/>
            <a:ext cx="5896800" cy="4968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Write the answers on your whiteboard.</a:t>
            </a:r>
            <a:endParaRPr sz="1800">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sp>
        <p:nvSpPr>
          <p:cNvPr id="268" name="Google Shape;268;p38"/>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forces allows us to understand why something will move or stay still. </a:t>
            </a:r>
            <a:endParaRPr/>
          </a:p>
          <a:p>
            <a:pPr marL="0" lvl="0" indent="0" algn="l" rtl="0">
              <a:spcBef>
                <a:spcPts val="1600"/>
              </a:spcBef>
              <a:spcAft>
                <a:spcPts val="0"/>
              </a:spcAft>
              <a:buNone/>
            </a:pPr>
            <a:r>
              <a:rPr lang="en-GB"/>
              <a:t>For example, the non-contact force of gravity affects our whole planet.</a:t>
            </a:r>
            <a:endParaRPr/>
          </a:p>
          <a:p>
            <a:pPr marL="0" lvl="0" indent="0" algn="l" rtl="0">
              <a:spcBef>
                <a:spcPts val="1600"/>
              </a:spcBef>
              <a:spcAft>
                <a:spcPts val="0"/>
              </a:spcAft>
              <a:buNone/>
            </a:pPr>
            <a:r>
              <a:rPr lang="en-GB">
                <a:solidFill>
                  <a:schemeClr val="dk1"/>
                </a:solidFill>
              </a:rPr>
              <a:t>Our better understanding of forces has led to many scientific advancements. </a:t>
            </a:r>
            <a:endParaRPr>
              <a:solidFill>
                <a:schemeClr val="dk1"/>
              </a:solidFill>
            </a:endParaRPr>
          </a:p>
          <a:p>
            <a:pPr marL="0" lvl="0" indent="0" algn="l" rtl="0">
              <a:spcBef>
                <a:spcPts val="1600"/>
              </a:spcBef>
              <a:spcAft>
                <a:spcPts val="1600"/>
              </a:spcAft>
              <a:buNone/>
            </a:pPr>
            <a:r>
              <a:rPr lang="en-GB">
                <a:solidFill>
                  <a:schemeClr val="dk1"/>
                </a:solidFill>
              </a:rPr>
              <a:t>This includes </a:t>
            </a:r>
            <a:r>
              <a:rPr lang="en-GB"/>
              <a:t>astronomers using their understanding of forces to launch satellites</a:t>
            </a:r>
            <a:r>
              <a:rPr lang="en-GB" baseline="-25000"/>
              <a:t>1</a:t>
            </a:r>
            <a:r>
              <a:rPr lang="en-GB"/>
              <a:t>, and maintain their movement in space.</a:t>
            </a:r>
            <a:endParaRPr/>
          </a:p>
        </p:txBody>
      </p:sp>
      <p:graphicFrame>
        <p:nvGraphicFramePr>
          <p:cNvPr id="269" name="Google Shape;269;p38"/>
          <p:cNvGraphicFramePr/>
          <p:nvPr/>
        </p:nvGraphicFramePr>
        <p:xfrm>
          <a:off x="6793300" y="250125"/>
          <a:ext cx="2142625" cy="120390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do contact and non-contact forces have to do with living on Earth?</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70" name="Google Shape;270;p38"/>
          <p:cNvGraphicFramePr/>
          <p:nvPr/>
        </p:nvGraphicFramePr>
        <p:xfrm>
          <a:off x="6797375" y="4163325"/>
          <a:ext cx="2134475" cy="86862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objects orbiting the Earth or another planet.</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71" name="Google Shape;271;p38"/>
          <p:cNvPicPr preferRelativeResize="0"/>
          <p:nvPr/>
        </p:nvPicPr>
        <p:blipFill rotWithShape="1">
          <a:blip r:embed="rId3">
            <a:alphaModFix/>
          </a:blip>
          <a:srcRect t="7813" b="7813"/>
          <a:stretch/>
        </p:blipFill>
        <p:spPr>
          <a:xfrm>
            <a:off x="6685300" y="2800588"/>
            <a:ext cx="2283438" cy="1284435"/>
          </a:xfrm>
          <a:prstGeom prst="rect">
            <a:avLst/>
          </a:prstGeom>
          <a:noFill/>
          <a:ln w="9525" cap="flat" cmpd="sng">
            <a:solidFill>
              <a:schemeClr val="dk2"/>
            </a:solidFill>
            <a:prstDash val="solid"/>
            <a:round/>
            <a:headEnd type="none" w="sm" len="sm"/>
            <a:tailEnd type="none" w="sm" len="sm"/>
          </a:ln>
        </p:spPr>
      </p:pic>
      <p:pic>
        <p:nvPicPr>
          <p:cNvPr id="272" name="Google Shape;272;p38"/>
          <p:cNvPicPr preferRelativeResize="0"/>
          <p:nvPr/>
        </p:nvPicPr>
        <p:blipFill rotWithShape="1">
          <a:blip r:embed="rId4">
            <a:alphaModFix/>
          </a:blip>
          <a:srcRect t="7813" b="7813"/>
          <a:stretch/>
        </p:blipFill>
        <p:spPr>
          <a:xfrm>
            <a:off x="6760638" y="1430125"/>
            <a:ext cx="2207948" cy="12419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graphicFrame>
        <p:nvGraphicFramePr>
          <p:cNvPr id="278" name="Google Shape;278;p39"/>
          <p:cNvGraphicFramePr/>
          <p:nvPr/>
        </p:nvGraphicFramePr>
        <p:xfrm>
          <a:off x="6685300" y="1454850"/>
          <a:ext cx="2142625" cy="153918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List contact forces while watching the video.</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Why do you think that this astronaut’s hair is floating?</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79" name="Google Shape;279;p39" descr="There are many challenges associated with living on the International Space Station. Things that are easy to do on Earth where there is gravity can be difficult in space, for astronauts have been living for more than a decade aboard the space station and have developed a few tricks that make these everyday tasks easier. Expedition 36 Flight Engineer Karen Nyberg shows how she washes and rinses her hair in microgravity aboard the International Space Station&#10;&#10;For more about the softer side of space, visit:&#10;&#10;http://www.nasa.gov/mission_pages/station/expeditions/expedition36/nyberg_profile.html&#10;&#10;Follow Nyberg on social media at:&#10; &#10;https://twitter.com/AstroKarenN or @AstroKarenN&#10;http://pinterest.com/knyberg/&#10;https://www.facebook.com/AstronautKarenNyberg&#10;&#10;HD download link: https://archive.org/details/NybergShampoo" title="Karen Nyberg Shows How You Wash Hair in Space">
            <a:hlinkClick r:id="rId3"/>
          </p:cNvPr>
          <p:cNvPicPr preferRelativeResize="0"/>
          <p:nvPr/>
        </p:nvPicPr>
        <p:blipFill>
          <a:blip r:embed="rId4">
            <a:alphaModFix/>
          </a:blip>
          <a:stretch>
            <a:fillRect/>
          </a:stretch>
        </p:blipFill>
        <p:spPr>
          <a:xfrm>
            <a:off x="567900" y="709250"/>
            <a:ext cx="5745400" cy="4309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sp>
        <p:nvSpPr>
          <p:cNvPr id="285" name="Google Shape;285;p4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There are two groups of forces, contact and non-contact forces.</a:t>
            </a:r>
            <a:endParaRPr/>
          </a:p>
          <a:p>
            <a:pPr marL="0" lvl="0" indent="0" algn="l" rtl="0">
              <a:spcBef>
                <a:spcPts val="1600"/>
              </a:spcBef>
              <a:spcAft>
                <a:spcPts val="0"/>
              </a:spcAft>
              <a:buNone/>
            </a:pPr>
            <a:r>
              <a:rPr lang="en-GB" b="1">
                <a:solidFill>
                  <a:schemeClr val="dk1"/>
                </a:solidFill>
              </a:rPr>
              <a:t>Contact forces</a:t>
            </a:r>
            <a:r>
              <a:rPr lang="en-GB">
                <a:solidFill>
                  <a:schemeClr val="dk1"/>
                </a:solidFill>
              </a:rPr>
              <a:t> are forces that result when the two interacting objects are in physical contact.</a:t>
            </a:r>
            <a:endParaRPr>
              <a:solidFill>
                <a:schemeClr val="dk1"/>
              </a:solidFill>
            </a:endParaRPr>
          </a:p>
          <a:p>
            <a:pPr marL="0" lvl="0" indent="0" algn="l" rtl="0">
              <a:spcBef>
                <a:spcPts val="1600"/>
              </a:spcBef>
              <a:spcAft>
                <a:spcPts val="1600"/>
              </a:spcAft>
              <a:buClr>
                <a:schemeClr val="dk1"/>
              </a:buClr>
              <a:buSzPts val="1100"/>
              <a:buFont typeface="Arial"/>
              <a:buNone/>
            </a:pPr>
            <a:r>
              <a:rPr lang="en-GB" b="1">
                <a:solidFill>
                  <a:schemeClr val="dk1"/>
                </a:solidFill>
              </a:rPr>
              <a:t>Non-contact forces</a:t>
            </a:r>
            <a:r>
              <a:rPr lang="en-GB">
                <a:solidFill>
                  <a:schemeClr val="dk1"/>
                </a:solidFill>
              </a:rPr>
              <a:t> are forces when the two interacting objects are </a:t>
            </a:r>
            <a:r>
              <a:rPr lang="en-GB" b="1" u="sng">
                <a:solidFill>
                  <a:schemeClr val="dk1"/>
                </a:solidFill>
              </a:rPr>
              <a:t>not</a:t>
            </a:r>
            <a:r>
              <a:rPr lang="en-GB">
                <a:solidFill>
                  <a:schemeClr val="dk1"/>
                </a:solidFill>
              </a:rPr>
              <a:t> in physical contact.</a:t>
            </a:r>
            <a:endParaRPr>
              <a:solidFill>
                <a:schemeClr val="dk1"/>
              </a:solidFill>
            </a:endParaRPr>
          </a:p>
        </p:txBody>
      </p:sp>
      <p:graphicFrame>
        <p:nvGraphicFramePr>
          <p:cNvPr id="286" name="Google Shape;286;p40"/>
          <p:cNvGraphicFramePr/>
          <p:nvPr/>
        </p:nvGraphicFramePr>
        <p:xfrm>
          <a:off x="6685300" y="733375"/>
          <a:ext cx="2142625" cy="120390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difference between a contact and non-contact force?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87" name="Google Shape;287;p40"/>
          <p:cNvPicPr preferRelativeResize="0"/>
          <p:nvPr/>
        </p:nvPicPr>
        <p:blipFill>
          <a:blip r:embed="rId3">
            <a:alphaModFix/>
          </a:blip>
          <a:stretch>
            <a:fillRect/>
          </a:stretch>
        </p:blipFill>
        <p:spPr>
          <a:xfrm flipH="1">
            <a:off x="7379825" y="1904188"/>
            <a:ext cx="869040" cy="880050"/>
          </a:xfrm>
          <a:prstGeom prst="rect">
            <a:avLst/>
          </a:prstGeom>
          <a:noFill/>
          <a:ln>
            <a:noFill/>
          </a:ln>
        </p:spPr>
      </p:pic>
      <p:pic>
        <p:nvPicPr>
          <p:cNvPr id="288" name="Google Shape;288;p40"/>
          <p:cNvPicPr preferRelativeResize="0"/>
          <p:nvPr/>
        </p:nvPicPr>
        <p:blipFill>
          <a:blip r:embed="rId4">
            <a:alphaModFix/>
          </a:blip>
          <a:stretch>
            <a:fillRect/>
          </a:stretch>
        </p:blipFill>
        <p:spPr>
          <a:xfrm>
            <a:off x="6559850" y="2278350"/>
            <a:ext cx="1279600" cy="440176"/>
          </a:xfrm>
          <a:prstGeom prst="rect">
            <a:avLst/>
          </a:prstGeom>
          <a:noFill/>
          <a:ln>
            <a:noFill/>
          </a:ln>
        </p:spPr>
      </p:pic>
      <p:pic>
        <p:nvPicPr>
          <p:cNvPr id="289" name="Google Shape;289;p40"/>
          <p:cNvPicPr preferRelativeResize="0"/>
          <p:nvPr/>
        </p:nvPicPr>
        <p:blipFill>
          <a:blip r:embed="rId5">
            <a:alphaModFix/>
          </a:blip>
          <a:stretch>
            <a:fillRect/>
          </a:stretch>
        </p:blipFill>
        <p:spPr>
          <a:xfrm>
            <a:off x="5906500" y="3304250"/>
            <a:ext cx="1143000" cy="114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sp>
        <p:nvSpPr>
          <p:cNvPr id="295" name="Google Shape;295;p41"/>
          <p:cNvSpPr txBox="1">
            <a:spLocks noGrp="1"/>
          </p:cNvSpPr>
          <p:nvPr>
            <p:ph type="body" idx="2"/>
          </p:nvPr>
        </p:nvSpPr>
        <p:spPr>
          <a:xfrm>
            <a:off x="552550" y="1603200"/>
            <a:ext cx="6173700" cy="33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Name an example of contact forces.</a:t>
            </a:r>
            <a:endParaRPr/>
          </a:p>
          <a:p>
            <a:pPr marL="457200" lvl="0" indent="-342900" algn="l" rtl="0">
              <a:spcBef>
                <a:spcPts val="0"/>
              </a:spcBef>
              <a:spcAft>
                <a:spcPts val="0"/>
              </a:spcAft>
              <a:buSzPts val="1800"/>
              <a:buAutoNum type="arabicPeriod"/>
            </a:pPr>
            <a:r>
              <a:rPr lang="en-GB"/>
              <a:t>Name an example of non-contact forces.</a:t>
            </a:r>
            <a:endParaRPr/>
          </a:p>
          <a:p>
            <a:pPr marL="457200" lvl="0" indent="-342900" algn="l" rtl="0">
              <a:spcBef>
                <a:spcPts val="0"/>
              </a:spcBef>
              <a:spcAft>
                <a:spcPts val="0"/>
              </a:spcAft>
              <a:buSzPts val="1800"/>
              <a:buAutoNum type="arabicPeriod"/>
            </a:pPr>
            <a:r>
              <a:rPr lang="en-GB"/>
              <a:t>What is the difference between a contact force and a non-contact force?</a:t>
            </a:r>
            <a:endParaRPr/>
          </a:p>
          <a:p>
            <a:pPr marL="457200" lvl="0" indent="-342900" algn="l" rtl="0">
              <a:spcBef>
                <a:spcPts val="0"/>
              </a:spcBef>
              <a:spcAft>
                <a:spcPts val="0"/>
              </a:spcAft>
              <a:buSzPts val="1800"/>
              <a:buAutoNum type="arabicPeriod"/>
            </a:pPr>
            <a:r>
              <a:rPr lang="en-GB"/>
              <a:t>Why isn’t gravity considered a contact force?</a:t>
            </a:r>
            <a:endParaRPr/>
          </a:p>
        </p:txBody>
      </p:sp>
      <p:graphicFrame>
        <p:nvGraphicFramePr>
          <p:cNvPr id="296" name="Google Shape;296;p41"/>
          <p:cNvGraphicFramePr/>
          <p:nvPr/>
        </p:nvGraphicFramePr>
        <p:xfrm>
          <a:off x="5760275" y="3360425"/>
          <a:ext cx="3156900" cy="1539180"/>
        </p:xfrm>
        <a:graphic>
          <a:graphicData uri="http://schemas.openxmlformats.org/drawingml/2006/table">
            <a:tbl>
              <a:tblPr>
                <a:noFill/>
                <a:tableStyleId>{5F81A924-C3B1-4A43-BCCF-AAA9C58AAFE9}</a:tableStyleId>
              </a:tblPr>
              <a:tblGrid>
                <a:gridCol w="31569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9FC5E8"/>
                      </a:solidFill>
                      <a:prstDash val="solid"/>
                      <a:round/>
                      <a:headEnd type="none" w="sm" len="sm"/>
                      <a:tailEnd type="none" w="sm" len="sm"/>
                    </a:lnL>
                    <a:lnR w="9525" cap="flat" cmpd="sng">
                      <a:solidFill>
                        <a:srgbClr val="9FC5E8"/>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9FC5E8"/>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97" name="Google Shape;297;p41"/>
          <p:cNvSpPr/>
          <p:nvPr/>
        </p:nvSpPr>
        <p:spPr>
          <a:xfrm>
            <a:off x="552550" y="858552"/>
            <a:ext cx="5896800" cy="4962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Answer the following questions in your book.</a:t>
            </a:r>
            <a:endParaRPr sz="1800">
              <a:latin typeface="Century Gothic"/>
              <a:ea typeface="Century Gothic"/>
              <a:cs typeface="Century Gothic"/>
              <a:sym typeface="Century Gothic"/>
            </a:endParaRPr>
          </a:p>
        </p:txBody>
      </p:sp>
      <p:graphicFrame>
        <p:nvGraphicFramePr>
          <p:cNvPr id="298" name="Google Shape;298;p41"/>
          <p:cNvGraphicFramePr/>
          <p:nvPr/>
        </p:nvGraphicFramePr>
        <p:xfrm>
          <a:off x="6726245" y="714950"/>
          <a:ext cx="2134475" cy="226162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Clr>
                          <a:schemeClr val="dk1"/>
                        </a:buClr>
                        <a:buSzPts val="1100"/>
                        <a:buFont typeface="Arial"/>
                        <a:buNone/>
                      </a:pPr>
                      <a:r>
                        <a:rPr lang="en-GB" sz="1100" b="1">
                          <a:solidFill>
                            <a:schemeClr val="dk1"/>
                          </a:solidFill>
                          <a:latin typeface="Century Gothic"/>
                          <a:ea typeface="Century Gothic"/>
                          <a:cs typeface="Century Gothic"/>
                          <a:sym typeface="Century Gothic"/>
                        </a:rPr>
                        <a:t>Contact Forces</a:t>
                      </a:r>
                      <a:r>
                        <a:rPr lang="en-GB" sz="1100">
                          <a:solidFill>
                            <a:schemeClr val="dk1"/>
                          </a:solidFill>
                          <a:latin typeface="Century Gothic"/>
                          <a:ea typeface="Century Gothic"/>
                          <a:cs typeface="Century Gothic"/>
                          <a:sym typeface="Century Gothic"/>
                        </a:rPr>
                        <a:t> are forces that result when the two interacting objects are in physical contact.</a:t>
                      </a:r>
                      <a:endParaRPr sz="1100">
                        <a:solidFill>
                          <a:schemeClr val="dk1"/>
                        </a:solidFill>
                        <a:latin typeface="Century Gothic"/>
                        <a:ea typeface="Century Gothic"/>
                        <a:cs typeface="Century Gothic"/>
                        <a:sym typeface="Century Gothic"/>
                      </a:endParaRPr>
                    </a:p>
                    <a:p>
                      <a:pPr marL="0" lvl="0" indent="0" algn="l" rtl="0">
                        <a:lnSpc>
                          <a:spcPct val="115000"/>
                        </a:lnSpc>
                        <a:spcBef>
                          <a:spcPts val="1600"/>
                        </a:spcBef>
                        <a:spcAft>
                          <a:spcPts val="0"/>
                        </a:spcAft>
                        <a:buClr>
                          <a:schemeClr val="dk1"/>
                        </a:buClr>
                        <a:buSzPts val="1100"/>
                        <a:buFont typeface="Arial"/>
                        <a:buNone/>
                      </a:pPr>
                      <a:r>
                        <a:rPr lang="en-GB" sz="1100" b="1">
                          <a:solidFill>
                            <a:schemeClr val="dk1"/>
                          </a:solidFill>
                          <a:latin typeface="Century Gothic"/>
                          <a:ea typeface="Century Gothic"/>
                          <a:cs typeface="Century Gothic"/>
                          <a:sym typeface="Century Gothic"/>
                        </a:rPr>
                        <a:t>Non-contact forces</a:t>
                      </a:r>
                      <a:r>
                        <a:rPr lang="en-GB" sz="1100">
                          <a:solidFill>
                            <a:schemeClr val="dk1"/>
                          </a:solidFill>
                          <a:latin typeface="Century Gothic"/>
                          <a:ea typeface="Century Gothic"/>
                          <a:cs typeface="Century Gothic"/>
                          <a:sym typeface="Century Gothic"/>
                        </a:rPr>
                        <a:t> are forces when the two interacting objects are </a:t>
                      </a:r>
                      <a:r>
                        <a:rPr lang="en-GB" sz="1100" b="1" u="sng">
                          <a:solidFill>
                            <a:schemeClr val="dk1"/>
                          </a:solidFill>
                          <a:latin typeface="Century Gothic"/>
                          <a:ea typeface="Century Gothic"/>
                          <a:cs typeface="Century Gothic"/>
                          <a:sym typeface="Century Gothic"/>
                        </a:rPr>
                        <a:t>not</a:t>
                      </a:r>
                      <a:r>
                        <a:rPr lang="en-GB" sz="1100">
                          <a:solidFill>
                            <a:schemeClr val="dk1"/>
                          </a:solidFill>
                          <a:latin typeface="Century Gothic"/>
                          <a:ea typeface="Century Gothic"/>
                          <a:cs typeface="Century Gothic"/>
                          <a:sym typeface="Century Gothic"/>
                        </a:rPr>
                        <a:t> in physical contact.</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99" name="Google Shape;299;p41"/>
          <p:cNvPicPr preferRelativeResize="0"/>
          <p:nvPr/>
        </p:nvPicPr>
        <p:blipFill rotWithShape="1">
          <a:blip r:embed="rId3">
            <a:alphaModFix/>
          </a:blip>
          <a:srcRect l="73110" t="35511" r="13979" b="41476"/>
          <a:stretch/>
        </p:blipFill>
        <p:spPr>
          <a:xfrm>
            <a:off x="5806825" y="3714724"/>
            <a:ext cx="1155851" cy="1158353"/>
          </a:xfrm>
          <a:prstGeom prst="rect">
            <a:avLst/>
          </a:prstGeom>
          <a:noFill/>
          <a:ln>
            <a:noFill/>
          </a:ln>
        </p:spPr>
      </p:pic>
      <p:sp>
        <p:nvSpPr>
          <p:cNvPr id="300" name="Google Shape;300;p41"/>
          <p:cNvSpPr txBox="1"/>
          <p:nvPr/>
        </p:nvSpPr>
        <p:spPr>
          <a:xfrm>
            <a:off x="6916125" y="3900700"/>
            <a:ext cx="1944600" cy="7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https://www.bbc.com/bitesize/guides/zyxv97h/revision/1</a:t>
            </a:r>
            <a:endParaRPr sz="120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39" name="Google Shape;139;p24"/>
          <p:cNvGraphicFramePr/>
          <p:nvPr/>
        </p:nvGraphicFramePr>
        <p:xfrm>
          <a:off x="2040790" y="3654050"/>
          <a:ext cx="2134475" cy="738515"/>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0" name="Google Shape;140;p24"/>
          <p:cNvGraphicFramePr/>
          <p:nvPr/>
        </p:nvGraphicFramePr>
        <p:xfrm>
          <a:off x="2040800" y="2531575"/>
          <a:ext cx="2134475" cy="70098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1" name="Google Shape;141;p24"/>
          <p:cNvGraphicFramePr/>
          <p:nvPr/>
        </p:nvGraphicFramePr>
        <p:xfrm>
          <a:off x="515700" y="2531575"/>
          <a:ext cx="1366300" cy="350490"/>
        </p:xfrm>
        <a:graphic>
          <a:graphicData uri="http://schemas.openxmlformats.org/drawingml/2006/table">
            <a:tbl>
              <a:tblPr>
                <a:noFill/>
                <a:tableStyleId>{5F81A924-C3B1-4A43-BCCF-AAA9C58AAFE9}</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2" name="Google Shape;142;p24"/>
          <p:cNvGraphicFramePr/>
          <p:nvPr/>
        </p:nvGraphicFramePr>
        <p:xfrm>
          <a:off x="515700" y="3177225"/>
          <a:ext cx="1366300" cy="350490"/>
        </p:xfrm>
        <a:graphic>
          <a:graphicData uri="http://schemas.openxmlformats.org/drawingml/2006/table">
            <a:tbl>
              <a:tblPr>
                <a:noFill/>
                <a:tableStyleId>{5F81A924-C3B1-4A43-BCCF-AAA9C58AAFE9}</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3" name="Google Shape;143;p24"/>
          <p:cNvGraphicFramePr/>
          <p:nvPr/>
        </p:nvGraphicFramePr>
        <p:xfrm>
          <a:off x="4439730" y="3654038"/>
          <a:ext cx="2134475" cy="86862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4" name="Google Shape;144;p24"/>
          <p:cNvGraphicFramePr/>
          <p:nvPr/>
        </p:nvGraphicFramePr>
        <p:xfrm>
          <a:off x="6838660" y="2531563"/>
          <a:ext cx="2142625" cy="90428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5" name="Google Shape;145;p24"/>
          <p:cNvGraphicFramePr/>
          <p:nvPr/>
        </p:nvGraphicFramePr>
        <p:xfrm>
          <a:off x="4439720" y="2531575"/>
          <a:ext cx="2134475" cy="70098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4"/>
          <p:cNvGraphicFramePr/>
          <p:nvPr/>
        </p:nvGraphicFramePr>
        <p:xfrm>
          <a:off x="6838650" y="3654050"/>
          <a:ext cx="2142625" cy="78384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7" name="Google Shape;147;p24"/>
          <p:cNvGraphicFramePr/>
          <p:nvPr/>
        </p:nvGraphicFramePr>
        <p:xfrm>
          <a:off x="515688" y="3822875"/>
          <a:ext cx="1366300" cy="350490"/>
        </p:xfrm>
        <a:graphic>
          <a:graphicData uri="http://schemas.openxmlformats.org/drawingml/2006/table">
            <a:tbl>
              <a:tblPr>
                <a:noFill/>
                <a:tableStyleId>{5F81A924-C3B1-4A43-BCCF-AAA9C58AAFE9}</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2"/>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600"/>
              <a:t>We will compare contact and non-contact forces.</a:t>
            </a:r>
            <a:endParaRPr sz="3600"/>
          </a:p>
        </p:txBody>
      </p:sp>
      <p:graphicFrame>
        <p:nvGraphicFramePr>
          <p:cNvPr id="306" name="Google Shape;306;p42"/>
          <p:cNvGraphicFramePr/>
          <p:nvPr/>
        </p:nvGraphicFramePr>
        <p:xfrm>
          <a:off x="6793300" y="4154275"/>
          <a:ext cx="2142625" cy="91433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7" name="Google Shape;307;p42"/>
          <p:cNvSpPr txBox="1">
            <a:spLocks noGrp="1"/>
          </p:cNvSpPr>
          <p:nvPr>
            <p:ph type="body" idx="1"/>
          </p:nvPr>
        </p:nvSpPr>
        <p:spPr>
          <a:xfrm>
            <a:off x="463825" y="2804575"/>
            <a:ext cx="5198100" cy="2012400"/>
          </a:xfrm>
          <a:prstGeom prst="rect">
            <a:avLst/>
          </a:prstGeom>
        </p:spPr>
        <p:txBody>
          <a:bodyPr spcFirstLastPara="1" wrap="square" lIns="91425" tIns="91425" rIns="91425" bIns="91425" anchor="ctr" anchorCtr="0">
            <a:noAutofit/>
          </a:bodyPr>
          <a:lstStyle/>
          <a:p>
            <a:pPr marL="457200" lvl="0" indent="-342900" algn="l" rtl="0">
              <a:spcBef>
                <a:spcPts val="1000"/>
              </a:spcBef>
              <a:spcAft>
                <a:spcPts val="0"/>
              </a:spcAft>
              <a:buSzPts val="1800"/>
              <a:buChar char="●"/>
            </a:pPr>
            <a:r>
              <a:rPr lang="en-GB"/>
              <a:t>We will define contact force.</a:t>
            </a:r>
            <a:endParaRPr/>
          </a:p>
          <a:p>
            <a:pPr marL="457200" lvl="0" indent="-342900" algn="l" rtl="0">
              <a:spcBef>
                <a:spcPts val="0"/>
              </a:spcBef>
              <a:spcAft>
                <a:spcPts val="0"/>
              </a:spcAft>
              <a:buSzPts val="1800"/>
              <a:buChar char="●"/>
            </a:pPr>
            <a:r>
              <a:rPr lang="en-GB"/>
              <a:t>We will define non-contact force.</a:t>
            </a:r>
            <a:endParaRPr/>
          </a:p>
          <a:p>
            <a:pPr marL="457200" lvl="0" indent="-342900" algn="l" rtl="0">
              <a:spcBef>
                <a:spcPts val="0"/>
              </a:spcBef>
              <a:spcAft>
                <a:spcPts val="0"/>
              </a:spcAft>
              <a:buSzPts val="1800"/>
              <a:buChar char="●"/>
            </a:pPr>
            <a:r>
              <a:rPr lang="en-GB"/>
              <a:t>We will explain the difference between contact and non-contact forces.</a:t>
            </a:r>
            <a:endParaRPr/>
          </a:p>
          <a:p>
            <a:pPr marL="457200" lvl="0" indent="-342900" algn="l" rtl="0">
              <a:spcBef>
                <a:spcPts val="0"/>
              </a:spcBef>
              <a:spcAft>
                <a:spcPts val="0"/>
              </a:spcAft>
              <a:buSzPts val="1800"/>
              <a:buChar char="●"/>
            </a:pPr>
            <a:r>
              <a:rPr lang="en-GB"/>
              <a:t>We will apply contact and non-contact forces to familiar examples.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11"/>
        <p:cNvGrpSpPr/>
        <p:nvPr/>
      </p:nvGrpSpPr>
      <p:grpSpPr>
        <a:xfrm>
          <a:off x="0" y="0"/>
          <a:ext cx="0" cy="0"/>
          <a:chOff x="0" y="0"/>
          <a:chExt cx="0" cy="0"/>
        </a:xfrm>
      </p:grpSpPr>
      <p:sp>
        <p:nvSpPr>
          <p:cNvPr id="312" name="Google Shape;312;p43"/>
          <p:cNvSpPr txBox="1">
            <a:spLocks noGrp="1"/>
          </p:cNvSpPr>
          <p:nvPr>
            <p:ph type="body" idx="1"/>
          </p:nvPr>
        </p:nvSpPr>
        <p:spPr>
          <a:xfrm>
            <a:off x="709425" y="327825"/>
            <a:ext cx="7530000" cy="8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Calculate the net force acting on these blocks to work out which direction they will move.</a:t>
            </a:r>
            <a:endParaRPr>
              <a:solidFill>
                <a:schemeClr val="dk1"/>
              </a:solidFill>
            </a:endParaRPr>
          </a:p>
          <a:p>
            <a:pPr marL="0" lvl="0" indent="0" algn="l" rtl="0">
              <a:spcBef>
                <a:spcPts val="1600"/>
              </a:spcBef>
              <a:spcAft>
                <a:spcPts val="1600"/>
              </a:spcAft>
              <a:buNone/>
            </a:pPr>
            <a:endParaRPr>
              <a:solidFill>
                <a:schemeClr val="dk1"/>
              </a:solidFill>
            </a:endParaRPr>
          </a:p>
        </p:txBody>
      </p:sp>
      <p:pic>
        <p:nvPicPr>
          <p:cNvPr id="313" name="Google Shape;313;p43"/>
          <p:cNvPicPr preferRelativeResize="0"/>
          <p:nvPr/>
        </p:nvPicPr>
        <p:blipFill>
          <a:blip r:embed="rId3">
            <a:alphaModFix/>
          </a:blip>
          <a:stretch>
            <a:fillRect/>
          </a:stretch>
        </p:blipFill>
        <p:spPr>
          <a:xfrm>
            <a:off x="1519825" y="1330725"/>
            <a:ext cx="361950" cy="923925"/>
          </a:xfrm>
          <a:prstGeom prst="rect">
            <a:avLst/>
          </a:prstGeom>
          <a:noFill/>
          <a:ln>
            <a:noFill/>
          </a:ln>
        </p:spPr>
      </p:pic>
      <p:pic>
        <p:nvPicPr>
          <p:cNvPr id="314" name="Google Shape;314;p43"/>
          <p:cNvPicPr preferRelativeResize="0"/>
          <p:nvPr/>
        </p:nvPicPr>
        <p:blipFill>
          <a:blip r:embed="rId4">
            <a:alphaModFix/>
          </a:blip>
          <a:stretch>
            <a:fillRect/>
          </a:stretch>
        </p:blipFill>
        <p:spPr>
          <a:xfrm>
            <a:off x="666750" y="1330725"/>
            <a:ext cx="590550" cy="590550"/>
          </a:xfrm>
          <a:prstGeom prst="rect">
            <a:avLst/>
          </a:prstGeom>
          <a:noFill/>
          <a:ln>
            <a:noFill/>
          </a:ln>
        </p:spPr>
      </p:pic>
      <p:pic>
        <p:nvPicPr>
          <p:cNvPr id="315" name="Google Shape;315;p43"/>
          <p:cNvPicPr preferRelativeResize="0"/>
          <p:nvPr/>
        </p:nvPicPr>
        <p:blipFill>
          <a:blip r:embed="rId5">
            <a:alphaModFix/>
          </a:blip>
          <a:stretch>
            <a:fillRect/>
          </a:stretch>
        </p:blipFill>
        <p:spPr>
          <a:xfrm>
            <a:off x="2034175" y="1330725"/>
            <a:ext cx="361950" cy="1219200"/>
          </a:xfrm>
          <a:prstGeom prst="rect">
            <a:avLst/>
          </a:prstGeom>
          <a:noFill/>
          <a:ln>
            <a:noFill/>
          </a:ln>
        </p:spPr>
      </p:pic>
      <p:pic>
        <p:nvPicPr>
          <p:cNvPr id="316" name="Google Shape;316;p43"/>
          <p:cNvPicPr preferRelativeResize="0"/>
          <p:nvPr/>
        </p:nvPicPr>
        <p:blipFill>
          <a:blip r:embed="rId6">
            <a:alphaModFix/>
          </a:blip>
          <a:stretch>
            <a:fillRect/>
          </a:stretch>
        </p:blipFill>
        <p:spPr>
          <a:xfrm>
            <a:off x="2548525" y="1330725"/>
            <a:ext cx="1133475" cy="361950"/>
          </a:xfrm>
          <a:prstGeom prst="rect">
            <a:avLst/>
          </a:prstGeom>
          <a:noFill/>
          <a:ln>
            <a:noFill/>
          </a:ln>
        </p:spPr>
      </p:pic>
      <p:pic>
        <p:nvPicPr>
          <p:cNvPr id="317" name="Google Shape;317;p43"/>
          <p:cNvPicPr preferRelativeResize="0"/>
          <p:nvPr/>
        </p:nvPicPr>
        <p:blipFill>
          <a:blip r:embed="rId7">
            <a:alphaModFix/>
          </a:blip>
          <a:stretch>
            <a:fillRect/>
          </a:stretch>
        </p:blipFill>
        <p:spPr>
          <a:xfrm>
            <a:off x="3828125" y="1921275"/>
            <a:ext cx="800100" cy="36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4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sp>
        <p:nvSpPr>
          <p:cNvPr id="323" name="Google Shape;323;p44"/>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FRICTION</a:t>
            </a:r>
            <a:endParaRPr dirty="0"/>
          </a:p>
          <a:p>
            <a:pPr marL="0" lvl="0" indent="0" algn="l" rtl="0">
              <a:spcBef>
                <a:spcPts val="1600"/>
              </a:spcBef>
              <a:spcAft>
                <a:spcPts val="0"/>
              </a:spcAft>
              <a:buClr>
                <a:schemeClr val="dk1"/>
              </a:buClr>
              <a:buSzPts val="1100"/>
              <a:buFont typeface="Arial"/>
              <a:buNone/>
            </a:pPr>
            <a:r>
              <a:rPr lang="en-GB" dirty="0"/>
              <a:t>Whenever an object moves against another object, it feels frictional forces.</a:t>
            </a:r>
            <a:endParaRPr dirty="0"/>
          </a:p>
          <a:p>
            <a:pPr marL="0" lvl="0" indent="0" algn="l" rtl="0">
              <a:spcBef>
                <a:spcPts val="1600"/>
              </a:spcBef>
              <a:spcAft>
                <a:spcPts val="0"/>
              </a:spcAft>
              <a:buNone/>
            </a:pPr>
            <a:r>
              <a:rPr lang="en-GB" dirty="0"/>
              <a:t>BUOYANCY</a:t>
            </a:r>
            <a:endParaRPr dirty="0"/>
          </a:p>
          <a:p>
            <a:pPr marL="0" lvl="0" indent="0" algn="l" rtl="0">
              <a:spcBef>
                <a:spcPts val="1600"/>
              </a:spcBef>
              <a:spcAft>
                <a:spcPts val="0"/>
              </a:spcAft>
              <a:buNone/>
            </a:pPr>
            <a:r>
              <a:rPr lang="en-GB" dirty="0"/>
              <a:t>When an object is put in a fluid (like water), an upward force is exerted by the fluid on the object.</a:t>
            </a:r>
            <a:endParaRPr dirty="0"/>
          </a:p>
          <a:p>
            <a:pPr marL="0" lvl="0" indent="0" algn="l" rtl="0">
              <a:spcBef>
                <a:spcPts val="1600"/>
              </a:spcBef>
              <a:spcAft>
                <a:spcPts val="0"/>
              </a:spcAft>
              <a:buNone/>
            </a:pPr>
            <a:r>
              <a:rPr lang="en-GB" dirty="0"/>
              <a:t>AIR RESISTANCE</a:t>
            </a:r>
            <a:endParaRPr dirty="0"/>
          </a:p>
          <a:p>
            <a:pPr marL="0" lvl="0" indent="0" algn="l" rtl="0">
              <a:spcBef>
                <a:spcPts val="1600"/>
              </a:spcBef>
              <a:spcAft>
                <a:spcPts val="0"/>
              </a:spcAft>
              <a:buNone/>
            </a:pPr>
            <a:r>
              <a:rPr lang="en-GB" dirty="0"/>
              <a:t>Air resistance is caused by the frictional forces of the air</a:t>
            </a: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graphicFrame>
        <p:nvGraphicFramePr>
          <p:cNvPr id="324" name="Google Shape;324;p44"/>
          <p:cNvGraphicFramePr/>
          <p:nvPr/>
        </p:nvGraphicFramePr>
        <p:xfrm>
          <a:off x="6685300" y="852700"/>
          <a:ext cx="2142625" cy="91433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25" name="Google Shape;325;p44"/>
          <p:cNvGraphicFramePr/>
          <p:nvPr/>
        </p:nvGraphicFramePr>
        <p:xfrm>
          <a:off x="6797375" y="4213500"/>
          <a:ext cx="2134475" cy="70098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29"/>
        <p:cNvGrpSpPr/>
        <p:nvPr/>
      </p:nvGrpSpPr>
      <p:grpSpPr>
        <a:xfrm>
          <a:off x="0" y="0"/>
          <a:ext cx="0" cy="0"/>
          <a:chOff x="0" y="0"/>
          <a:chExt cx="0" cy="0"/>
        </a:xfrm>
      </p:grpSpPr>
      <p:sp>
        <p:nvSpPr>
          <p:cNvPr id="330" name="Google Shape;330;p4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sp>
        <p:nvSpPr>
          <p:cNvPr id="331" name="Google Shape;331;p45"/>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Contact forces</a:t>
            </a:r>
            <a:r>
              <a:rPr lang="en-GB"/>
              <a:t> are forces that result when the two interacting objects are physically contacting₁.</a:t>
            </a:r>
            <a:endParaRPr/>
          </a:p>
          <a:p>
            <a:pPr marL="0" lvl="0" indent="0" algn="l" rtl="0">
              <a:spcBef>
                <a:spcPts val="1600"/>
              </a:spcBef>
              <a:spcAft>
                <a:spcPts val="0"/>
              </a:spcAft>
              <a:buNone/>
            </a:pPr>
            <a:r>
              <a:rPr lang="en-GB"/>
              <a:t>When you kick a ball, you have to touch the ball to put a force on it. </a:t>
            </a:r>
            <a:endParaRPr/>
          </a:p>
          <a:p>
            <a:pPr marL="0" lvl="0" indent="0" algn="l" rtl="0">
              <a:spcBef>
                <a:spcPts val="1600"/>
              </a:spcBef>
              <a:spcAft>
                <a:spcPts val="0"/>
              </a:spcAft>
              <a:buNone/>
            </a:pPr>
            <a:r>
              <a:rPr lang="en-GB"/>
              <a:t>When you go down a hill on a bike, the brakes need to touch the wheel to produce a force called friction so that you can slow down or stop.</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332" name="Google Shape;332;p45"/>
          <p:cNvGraphicFramePr/>
          <p:nvPr/>
        </p:nvGraphicFramePr>
        <p:xfrm>
          <a:off x="6793300" y="351363"/>
          <a:ext cx="2142625" cy="170682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a contact force?</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True or False?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 contact force does not need to touch an object to affect it.</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33" name="Google Shape;333;p45"/>
          <p:cNvGraphicFramePr/>
          <p:nvPr/>
        </p:nvGraphicFramePr>
        <p:xfrm>
          <a:off x="6797375" y="4213500"/>
          <a:ext cx="2134475" cy="70098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touching</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34" name="Google Shape;334;p45"/>
          <p:cNvPicPr preferRelativeResize="0"/>
          <p:nvPr/>
        </p:nvPicPr>
        <p:blipFill rotWithShape="1">
          <a:blip r:embed="rId3">
            <a:alphaModFix/>
          </a:blip>
          <a:srcRect l="26686" t="7813" b="7813"/>
          <a:stretch/>
        </p:blipFill>
        <p:spPr>
          <a:xfrm>
            <a:off x="7208187" y="2000375"/>
            <a:ext cx="1096860" cy="841600"/>
          </a:xfrm>
          <a:prstGeom prst="rect">
            <a:avLst/>
          </a:prstGeom>
          <a:noFill/>
          <a:ln w="9525" cap="flat" cmpd="sng">
            <a:solidFill>
              <a:schemeClr val="dk2"/>
            </a:solidFill>
            <a:prstDash val="solid"/>
            <a:round/>
            <a:headEnd type="none" w="sm" len="sm"/>
            <a:tailEnd type="none" w="sm" len="sm"/>
          </a:ln>
        </p:spPr>
      </p:pic>
      <p:pic>
        <p:nvPicPr>
          <p:cNvPr id="335" name="Google Shape;335;p45"/>
          <p:cNvPicPr preferRelativeResize="0"/>
          <p:nvPr/>
        </p:nvPicPr>
        <p:blipFill rotWithShape="1">
          <a:blip r:embed="rId4">
            <a:alphaModFix/>
          </a:blip>
          <a:srcRect t="6800" b="6791"/>
          <a:stretch/>
        </p:blipFill>
        <p:spPr>
          <a:xfrm>
            <a:off x="6848375" y="2925112"/>
            <a:ext cx="2142626" cy="1205234"/>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39"/>
        <p:cNvGrpSpPr/>
        <p:nvPr/>
      </p:nvGrpSpPr>
      <p:grpSpPr>
        <a:xfrm>
          <a:off x="0" y="0"/>
          <a:ext cx="0" cy="0"/>
          <a:chOff x="0" y="0"/>
          <a:chExt cx="0" cy="0"/>
        </a:xfrm>
      </p:grpSpPr>
      <p:pic>
        <p:nvPicPr>
          <p:cNvPr id="340" name="Google Shape;340;p46"/>
          <p:cNvPicPr preferRelativeResize="0"/>
          <p:nvPr/>
        </p:nvPicPr>
        <p:blipFill>
          <a:blip r:embed="rId3">
            <a:alphaModFix/>
          </a:blip>
          <a:stretch>
            <a:fillRect/>
          </a:stretch>
        </p:blipFill>
        <p:spPr>
          <a:xfrm>
            <a:off x="904575" y="955350"/>
            <a:ext cx="7334851" cy="4073375"/>
          </a:xfrm>
          <a:prstGeom prst="rect">
            <a:avLst/>
          </a:prstGeom>
          <a:noFill/>
          <a:ln>
            <a:noFill/>
          </a:ln>
        </p:spPr>
      </p:pic>
      <p:sp>
        <p:nvSpPr>
          <p:cNvPr id="341" name="Google Shape;341;p46"/>
          <p:cNvSpPr txBox="1">
            <a:spLocks noGrp="1"/>
          </p:cNvSpPr>
          <p:nvPr>
            <p:ph type="body" idx="1"/>
          </p:nvPr>
        </p:nvSpPr>
        <p:spPr>
          <a:xfrm>
            <a:off x="684350" y="240025"/>
            <a:ext cx="74700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Calculate the net force acting on these blocks to work out which direction they will move.</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sp>
        <p:nvSpPr>
          <p:cNvPr id="346" name="Google Shape;346;p4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compare contact and non-contact forces.</a:t>
            </a:r>
            <a:endParaRPr/>
          </a:p>
        </p:txBody>
      </p:sp>
      <p:sp>
        <p:nvSpPr>
          <p:cNvPr id="347" name="Google Shape;347;p4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GRAVITY</a:t>
            </a:r>
            <a:endParaRPr/>
          </a:p>
          <a:p>
            <a:pPr marL="0" lvl="0" indent="0" algn="l" rtl="0">
              <a:spcBef>
                <a:spcPts val="1600"/>
              </a:spcBef>
              <a:spcAft>
                <a:spcPts val="0"/>
              </a:spcAft>
              <a:buNone/>
            </a:pPr>
            <a:r>
              <a:rPr lang="en-GB"/>
              <a:t>All objects have a force that attracts them towards each other. This is called gravity.</a:t>
            </a:r>
            <a:endParaRPr/>
          </a:p>
          <a:p>
            <a:pPr marL="0" lvl="0" indent="0" algn="l" rtl="0">
              <a:spcBef>
                <a:spcPts val="1600"/>
              </a:spcBef>
              <a:spcAft>
                <a:spcPts val="0"/>
              </a:spcAft>
              <a:buNone/>
            </a:pPr>
            <a:r>
              <a:rPr lang="en-GB"/>
              <a:t>Gravitational force increases when: the masses are bigger, AND the objects are closer.</a:t>
            </a:r>
            <a:endParaRPr/>
          </a:p>
          <a:p>
            <a:pPr marL="0" lvl="0" indent="0" algn="l" rtl="0">
              <a:spcBef>
                <a:spcPts val="1600"/>
              </a:spcBef>
              <a:spcAft>
                <a:spcPts val="0"/>
              </a:spcAft>
              <a:buNone/>
            </a:pPr>
            <a:r>
              <a:rPr lang="en-GB"/>
              <a:t>ELECTRO-STATIC FORCE</a:t>
            </a:r>
            <a:endParaRPr/>
          </a:p>
          <a:p>
            <a:pPr marL="0" lvl="0" indent="0" algn="l" rtl="0">
              <a:spcBef>
                <a:spcPts val="1600"/>
              </a:spcBef>
              <a:spcAft>
                <a:spcPts val="0"/>
              </a:spcAft>
              <a:buNone/>
            </a:pPr>
            <a:r>
              <a:rPr lang="en-GB"/>
              <a:t>The attraction between positively charged and negatively charged objects.</a:t>
            </a:r>
            <a:endParaRPr/>
          </a:p>
          <a:p>
            <a:pPr marL="0" lvl="0" indent="0" algn="l" rtl="0">
              <a:spcBef>
                <a:spcPts val="1600"/>
              </a:spcBef>
              <a:spcAft>
                <a:spcPts val="0"/>
              </a:spcAft>
              <a:buNone/>
            </a:pPr>
            <a:r>
              <a:rPr lang="en-GB"/>
              <a:t>MAGNETIC FORCE</a:t>
            </a:r>
            <a:endParaRPr/>
          </a:p>
          <a:p>
            <a:pPr marL="0" lvl="0" indent="0" algn="l" rtl="0">
              <a:spcBef>
                <a:spcPts val="1600"/>
              </a:spcBef>
              <a:spcAft>
                <a:spcPts val="0"/>
              </a:spcAft>
              <a:buNone/>
            </a:pPr>
            <a:r>
              <a:rPr lang="en-GB"/>
              <a:t>The attraction between two magnetic objects.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348" name="Google Shape;348;p47"/>
          <p:cNvGraphicFramePr/>
          <p:nvPr/>
        </p:nvGraphicFramePr>
        <p:xfrm>
          <a:off x="6685300" y="852700"/>
          <a:ext cx="2142625" cy="914330"/>
        </p:xfrm>
        <a:graphic>
          <a:graphicData uri="http://schemas.openxmlformats.org/drawingml/2006/table">
            <a:tbl>
              <a:tblPr>
                <a:noFill/>
                <a:tableStyleId>{5F81A924-C3B1-4A43-BCCF-AAA9C58AAFE9}</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9" name="Google Shape;349;p47"/>
          <p:cNvGraphicFramePr/>
          <p:nvPr/>
        </p:nvGraphicFramePr>
        <p:xfrm>
          <a:off x="6797375" y="4213500"/>
          <a:ext cx="2134475" cy="700980"/>
        </p:xfrm>
        <a:graphic>
          <a:graphicData uri="http://schemas.openxmlformats.org/drawingml/2006/table">
            <a:tbl>
              <a:tblPr>
                <a:noFill/>
                <a:tableStyleId>{5F81A924-C3B1-4A43-BCCF-AAA9C58AAFE9}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body" idx="1"/>
          </p:nvPr>
        </p:nvSpPr>
        <p:spPr>
          <a:xfrm>
            <a:off x="709450" y="382950"/>
            <a:ext cx="57639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Are these forces balanced or unbalanced? And the direction of their movement?</a:t>
            </a:r>
            <a:endParaRPr>
              <a:solidFill>
                <a:schemeClr val="dk1"/>
              </a:solidFill>
            </a:endParaRPr>
          </a:p>
          <a:p>
            <a:pPr marL="457200" lvl="0" indent="-342900" algn="l" rtl="0">
              <a:spcBef>
                <a:spcPts val="1600"/>
              </a:spcBef>
              <a:spcAft>
                <a:spcPts val="0"/>
              </a:spcAft>
              <a:buClr>
                <a:schemeClr val="dk1"/>
              </a:buClr>
              <a:buSzPts val="1800"/>
              <a:buAutoNum type="arabicPeriod"/>
            </a:pPr>
            <a:r>
              <a:rPr lang="en-GB">
                <a:solidFill>
                  <a:schemeClr val="dk1"/>
                </a:solidFill>
              </a:rPr>
              <a:t> </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0"/>
              </a:spcAft>
              <a:buNone/>
            </a:pPr>
            <a:r>
              <a:rPr lang="en-GB">
                <a:solidFill>
                  <a:schemeClr val="dk1"/>
                </a:solidFill>
              </a:rPr>
              <a:t>2.</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0"/>
              </a:spcAft>
              <a:buNone/>
            </a:pPr>
            <a:r>
              <a:rPr lang="en-GB">
                <a:solidFill>
                  <a:schemeClr val="dk1"/>
                </a:solidFill>
              </a:rPr>
              <a:t>3.</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0"/>
              </a:spcAft>
              <a:buNone/>
            </a:pPr>
            <a:r>
              <a:rPr lang="en-GB">
                <a:solidFill>
                  <a:schemeClr val="dk1"/>
                </a:solidFill>
              </a:rPr>
              <a:t>4.</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153" name="Google Shape;153;p25"/>
          <p:cNvSpPr/>
          <p:nvPr/>
        </p:nvSpPr>
        <p:spPr>
          <a:xfrm>
            <a:off x="4440604" y="1393284"/>
            <a:ext cx="642000" cy="4548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rot="10800000">
            <a:off x="1470345" y="1393287"/>
            <a:ext cx="1389900" cy="4548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5"/>
          <p:cNvPicPr preferRelativeResize="0"/>
          <p:nvPr/>
        </p:nvPicPr>
        <p:blipFill>
          <a:blip r:embed="rId3">
            <a:alphaModFix/>
          </a:blip>
          <a:stretch>
            <a:fillRect/>
          </a:stretch>
        </p:blipFill>
        <p:spPr>
          <a:xfrm>
            <a:off x="3151487" y="1134975"/>
            <a:ext cx="997899" cy="971403"/>
          </a:xfrm>
          <a:prstGeom prst="rect">
            <a:avLst/>
          </a:prstGeom>
          <a:noFill/>
          <a:ln>
            <a:noFill/>
          </a:ln>
        </p:spPr>
      </p:pic>
      <p:sp>
        <p:nvSpPr>
          <p:cNvPr id="156" name="Google Shape;156;p25"/>
          <p:cNvSpPr/>
          <p:nvPr/>
        </p:nvSpPr>
        <p:spPr>
          <a:xfrm>
            <a:off x="5082609" y="2342775"/>
            <a:ext cx="3272400" cy="4548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p:nvPr/>
        </p:nvSpPr>
        <p:spPr>
          <a:xfrm rot="10800000">
            <a:off x="1409495" y="2342787"/>
            <a:ext cx="1389900" cy="4548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5"/>
          <p:cNvPicPr preferRelativeResize="0"/>
          <p:nvPr/>
        </p:nvPicPr>
        <p:blipFill>
          <a:blip r:embed="rId4">
            <a:alphaModFix/>
          </a:blip>
          <a:stretch>
            <a:fillRect/>
          </a:stretch>
        </p:blipFill>
        <p:spPr>
          <a:xfrm>
            <a:off x="2799388" y="2141663"/>
            <a:ext cx="2421200" cy="756625"/>
          </a:xfrm>
          <a:prstGeom prst="rect">
            <a:avLst/>
          </a:prstGeom>
          <a:noFill/>
          <a:ln>
            <a:noFill/>
          </a:ln>
        </p:spPr>
      </p:pic>
      <p:pic>
        <p:nvPicPr>
          <p:cNvPr id="159" name="Google Shape;159;p25"/>
          <p:cNvPicPr preferRelativeResize="0"/>
          <p:nvPr/>
        </p:nvPicPr>
        <p:blipFill>
          <a:blip r:embed="rId5">
            <a:alphaModFix/>
          </a:blip>
          <a:stretch>
            <a:fillRect/>
          </a:stretch>
        </p:blipFill>
        <p:spPr>
          <a:xfrm>
            <a:off x="2799400" y="3033975"/>
            <a:ext cx="1895423" cy="971400"/>
          </a:xfrm>
          <a:prstGeom prst="rect">
            <a:avLst/>
          </a:prstGeom>
          <a:noFill/>
          <a:ln>
            <a:noFill/>
          </a:ln>
        </p:spPr>
      </p:pic>
      <p:sp>
        <p:nvSpPr>
          <p:cNvPr id="160" name="Google Shape;160;p25"/>
          <p:cNvSpPr/>
          <p:nvPr/>
        </p:nvSpPr>
        <p:spPr>
          <a:xfrm rot="10800000">
            <a:off x="1831598" y="3292275"/>
            <a:ext cx="967800" cy="4548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rot="10800000" flipH="1">
            <a:off x="4664450" y="3292275"/>
            <a:ext cx="980700" cy="4548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25"/>
          <p:cNvPicPr preferRelativeResize="0"/>
          <p:nvPr/>
        </p:nvPicPr>
        <p:blipFill>
          <a:blip r:embed="rId6">
            <a:alphaModFix/>
          </a:blip>
          <a:stretch>
            <a:fillRect/>
          </a:stretch>
        </p:blipFill>
        <p:spPr>
          <a:xfrm>
            <a:off x="3279813" y="4141050"/>
            <a:ext cx="827975" cy="827975"/>
          </a:xfrm>
          <a:prstGeom prst="rect">
            <a:avLst/>
          </a:prstGeom>
          <a:noFill/>
          <a:ln>
            <a:noFill/>
          </a:ln>
        </p:spPr>
      </p:pic>
      <p:sp>
        <p:nvSpPr>
          <p:cNvPr id="163" name="Google Shape;163;p25"/>
          <p:cNvSpPr/>
          <p:nvPr/>
        </p:nvSpPr>
        <p:spPr>
          <a:xfrm rot="10800000">
            <a:off x="2134548" y="4327638"/>
            <a:ext cx="967800" cy="4548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rot="10800000" flipH="1">
            <a:off x="4285274" y="4327650"/>
            <a:ext cx="2263200" cy="4548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ATTENTION SIGNAL</a:t>
            </a:r>
            <a:endParaRPr sz="4800"/>
          </a:p>
          <a:p>
            <a:pPr marL="0" lvl="0" indent="0" algn="r" rtl="0">
              <a:spcBef>
                <a:spcPts val="0"/>
              </a:spcBef>
              <a:spcAft>
                <a:spcPts val="1600"/>
              </a:spcAft>
              <a:buNone/>
            </a:pPr>
            <a:r>
              <a:rPr lang="en-GB" sz="4800">
                <a:solidFill>
                  <a:srgbClr val="0B5394"/>
                </a:solidFill>
              </a:rPr>
              <a:t>GIVE YOUR ATTENTION TO THE TEACHER</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FORCE</a:t>
            </a:r>
            <a:endParaRPr sz="4800"/>
          </a:p>
          <a:p>
            <a:pPr marL="0" lvl="0" indent="0" algn="r" rtl="0">
              <a:spcBef>
                <a:spcPts val="0"/>
              </a:spcBef>
              <a:spcAft>
                <a:spcPts val="1600"/>
              </a:spcAft>
              <a:buNone/>
            </a:pPr>
            <a:r>
              <a:rPr lang="en-GB" sz="4800">
                <a:solidFill>
                  <a:srgbClr val="0B5394"/>
                </a:solidFill>
              </a:rPr>
              <a:t>A PUSH, PULL OR TWIST</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NEWTON (N)</a:t>
            </a:r>
            <a:endParaRPr sz="4800"/>
          </a:p>
          <a:p>
            <a:pPr marL="0" lvl="0" indent="0" algn="r" rtl="0">
              <a:spcBef>
                <a:spcPts val="0"/>
              </a:spcBef>
              <a:spcAft>
                <a:spcPts val="1600"/>
              </a:spcAft>
              <a:buNone/>
            </a:pPr>
            <a:r>
              <a:rPr lang="en-GB" sz="4800">
                <a:solidFill>
                  <a:srgbClr val="0B5394"/>
                </a:solidFill>
              </a:rPr>
              <a:t>UNIT OF MEASUREMENT FOR FORCE</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body" idx="1"/>
          </p:nvPr>
        </p:nvSpPr>
        <p:spPr>
          <a:xfrm>
            <a:off x="709450" y="566200"/>
            <a:ext cx="54627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What measurement would this be in newtons?</a:t>
            </a:r>
            <a:endParaRPr sz="2400"/>
          </a:p>
          <a:p>
            <a:pPr marL="0" lvl="0" indent="0" algn="l" rtl="0">
              <a:spcBef>
                <a:spcPts val="1600"/>
              </a:spcBef>
              <a:spcAft>
                <a:spcPts val="0"/>
              </a:spcAft>
              <a:buNone/>
            </a:pPr>
            <a:r>
              <a:rPr lang="en-GB" sz="2400"/>
              <a:t>_____ N</a:t>
            </a:r>
            <a:endParaRPr sz="2400"/>
          </a:p>
          <a:p>
            <a:pPr marL="0" lvl="0" indent="0" algn="l" rtl="0">
              <a:lnSpc>
                <a:spcPct val="150000"/>
              </a:lnSpc>
              <a:spcBef>
                <a:spcPts val="1600"/>
              </a:spcBef>
              <a:spcAft>
                <a:spcPts val="1600"/>
              </a:spcAft>
              <a:buNone/>
            </a:pPr>
            <a:endParaRPr sz="2400"/>
          </a:p>
        </p:txBody>
      </p:sp>
      <p:pic>
        <p:nvPicPr>
          <p:cNvPr id="185" name="Google Shape;185;p29"/>
          <p:cNvPicPr preferRelativeResize="0"/>
          <p:nvPr/>
        </p:nvPicPr>
        <p:blipFill rotWithShape="1">
          <a:blip r:embed="rId3">
            <a:alphaModFix/>
          </a:blip>
          <a:srcRect t="2217" r="75751" b="9419"/>
          <a:stretch/>
        </p:blipFill>
        <p:spPr>
          <a:xfrm>
            <a:off x="5902125" y="382625"/>
            <a:ext cx="1788050" cy="4378250"/>
          </a:xfrm>
          <a:prstGeom prst="rect">
            <a:avLst/>
          </a:prstGeom>
          <a:noFill/>
          <a:ln>
            <a:noFill/>
          </a:ln>
        </p:spPr>
      </p:pic>
      <p:sp>
        <p:nvSpPr>
          <p:cNvPr id="186" name="Google Shape;186;p29"/>
          <p:cNvSpPr/>
          <p:nvPr/>
        </p:nvSpPr>
        <p:spPr>
          <a:xfrm>
            <a:off x="6335300" y="3775275"/>
            <a:ext cx="777900" cy="777900"/>
          </a:xfrm>
          <a:prstGeom prst="ellipse">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body" idx="1"/>
          </p:nvPr>
        </p:nvSpPr>
        <p:spPr>
          <a:xfrm>
            <a:off x="709450" y="566200"/>
            <a:ext cx="78588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chemeClr val="dk1"/>
                </a:solidFill>
              </a:rPr>
              <a:t>What is the net force of the falcon in the diagram</a:t>
            </a:r>
            <a:r>
              <a:rPr lang="en-GB" sz="2400"/>
              <a:t>?</a:t>
            </a:r>
            <a:endParaRPr sz="2400"/>
          </a:p>
        </p:txBody>
      </p:sp>
      <p:sp>
        <p:nvSpPr>
          <p:cNvPr id="192" name="Google Shape;192;p30"/>
          <p:cNvSpPr/>
          <p:nvPr/>
        </p:nvSpPr>
        <p:spPr>
          <a:xfrm rot="-5400000">
            <a:off x="4099406" y="2170223"/>
            <a:ext cx="754500" cy="4557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rot="5398699">
            <a:off x="3684215" y="3695025"/>
            <a:ext cx="1584900" cy="5091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txBox="1"/>
          <p:nvPr/>
        </p:nvSpPr>
        <p:spPr>
          <a:xfrm>
            <a:off x="4877277" y="2184637"/>
            <a:ext cx="13098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150N</a:t>
            </a:r>
            <a:endParaRPr sz="1800">
              <a:latin typeface="Century Gothic"/>
              <a:ea typeface="Century Gothic"/>
              <a:cs typeface="Century Gothic"/>
              <a:sym typeface="Century Gothic"/>
            </a:endParaRPr>
          </a:p>
        </p:txBody>
      </p:sp>
      <p:pic>
        <p:nvPicPr>
          <p:cNvPr id="195" name="Google Shape;195;p30"/>
          <p:cNvPicPr preferRelativeResize="0"/>
          <p:nvPr/>
        </p:nvPicPr>
        <p:blipFill>
          <a:blip r:embed="rId3">
            <a:alphaModFix/>
          </a:blip>
          <a:stretch>
            <a:fillRect/>
          </a:stretch>
        </p:blipFill>
        <p:spPr>
          <a:xfrm rot="7334761">
            <a:off x="1434227" y="1575305"/>
            <a:ext cx="2022203" cy="3149970"/>
          </a:xfrm>
          <a:prstGeom prst="rect">
            <a:avLst/>
          </a:prstGeom>
          <a:noFill/>
          <a:ln>
            <a:noFill/>
          </a:ln>
        </p:spPr>
      </p:pic>
      <p:sp>
        <p:nvSpPr>
          <p:cNvPr id="196" name="Google Shape;196;p30"/>
          <p:cNvSpPr txBox="1"/>
          <p:nvPr/>
        </p:nvSpPr>
        <p:spPr>
          <a:xfrm>
            <a:off x="4877277" y="3416512"/>
            <a:ext cx="13098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450N</a:t>
            </a:r>
            <a:endParaRPr sz="1800">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body" idx="1"/>
          </p:nvPr>
        </p:nvSpPr>
        <p:spPr>
          <a:xfrm>
            <a:off x="709450" y="566200"/>
            <a:ext cx="63033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solidFill>
                  <a:schemeClr val="dk1"/>
                </a:solidFill>
              </a:rPr>
              <a:t>What is the net force in the diagram</a:t>
            </a:r>
            <a:r>
              <a:rPr lang="en-GB" sz="2400"/>
              <a:t>?</a:t>
            </a:r>
            <a:endParaRPr sz="2400"/>
          </a:p>
        </p:txBody>
      </p:sp>
      <p:pic>
        <p:nvPicPr>
          <p:cNvPr id="202" name="Google Shape;202;p31"/>
          <p:cNvPicPr preferRelativeResize="0"/>
          <p:nvPr/>
        </p:nvPicPr>
        <p:blipFill>
          <a:blip r:embed="rId3">
            <a:alphaModFix/>
          </a:blip>
          <a:stretch>
            <a:fillRect/>
          </a:stretch>
        </p:blipFill>
        <p:spPr>
          <a:xfrm>
            <a:off x="2997053" y="2453526"/>
            <a:ext cx="3355516" cy="1020347"/>
          </a:xfrm>
          <a:prstGeom prst="rect">
            <a:avLst/>
          </a:prstGeom>
          <a:noFill/>
          <a:ln>
            <a:noFill/>
          </a:ln>
        </p:spPr>
      </p:pic>
      <p:sp>
        <p:nvSpPr>
          <p:cNvPr id="203" name="Google Shape;203;p31"/>
          <p:cNvSpPr/>
          <p:nvPr/>
        </p:nvSpPr>
        <p:spPr>
          <a:xfrm>
            <a:off x="6512950" y="2766075"/>
            <a:ext cx="888600" cy="594900"/>
          </a:xfrm>
          <a:prstGeom prst="righ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100N</a:t>
            </a:r>
            <a:endParaRPr>
              <a:latin typeface="Century Gothic"/>
              <a:ea typeface="Century Gothic"/>
              <a:cs typeface="Century Gothic"/>
              <a:sym typeface="Century Gothic"/>
            </a:endParaRPr>
          </a:p>
        </p:txBody>
      </p:sp>
      <p:sp>
        <p:nvSpPr>
          <p:cNvPr id="204" name="Google Shape;204;p31"/>
          <p:cNvSpPr/>
          <p:nvPr/>
        </p:nvSpPr>
        <p:spPr>
          <a:xfrm>
            <a:off x="539450" y="2749425"/>
            <a:ext cx="2164200" cy="628200"/>
          </a:xfrm>
          <a:prstGeom prst="leftArrow">
            <a:avLst>
              <a:gd name="adj1" fmla="val 50000"/>
              <a:gd name="adj2" fmla="val 50000"/>
            </a:avLst>
          </a:prstGeom>
          <a:solidFill>
            <a:srgbClr val="FFAB4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a:latin typeface="Century Gothic"/>
                <a:ea typeface="Century Gothic"/>
                <a:cs typeface="Century Gothic"/>
                <a:sym typeface="Century Gothic"/>
              </a:rPr>
              <a:t>500N</a:t>
            </a:r>
            <a:endParaRPr>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10153F-C21E-42C1-81BB-F543A57A568A}"/>
</file>

<file path=customXml/itemProps2.xml><?xml version="1.0" encoding="utf-8"?>
<ds:datastoreItem xmlns:ds="http://schemas.openxmlformats.org/officeDocument/2006/customXml" ds:itemID="{DB287C51-2C00-49B5-ACC0-87359FD43F5D}">
  <ds:schemaRef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http://purl.org/dc/elements/1.1/"/>
    <ds:schemaRef ds:uri="a935dd7b-bafd-4d5f-b802-f485d9a95a9f"/>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48FCFA66-94B5-499D-B750-41F6266116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1470</Words>
  <Application>Microsoft Office PowerPoint</Application>
  <PresentationFormat>On-screen Show (16:9)</PresentationFormat>
  <Paragraphs>198</Paragraphs>
  <Slides>25</Slides>
  <Notes>25</Notes>
  <HiddenSlides>6</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25</vt:i4>
      </vt:variant>
    </vt:vector>
  </HeadingPairs>
  <TitlesOfParts>
    <vt:vector size="29" baseType="lpstr">
      <vt:lpstr>Century Gothic</vt:lpstr>
      <vt:lpstr>Arial</vt:lpstr>
      <vt:lpstr>ASC EDI Template</vt:lpstr>
      <vt:lpstr>Simple Light</vt:lpstr>
      <vt:lpstr>CONTACT &amp; NON-CONTACT FORCES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 contact and non-contact forces.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 contact and non-contact forces.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CONTACT &amp; NON-CONTACT FORCES</dc:title>
  <cp:lastModifiedBy>BAKER Mark [Southern River College]</cp:lastModifiedBy>
  <cp:revision>1</cp:revision>
  <dcterms:modified xsi:type="dcterms:W3CDTF">2022-10-09T12:18:01Z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